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ihVFwFoG59BUiMWRfAJdLi6xgG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92"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c6ce29be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fc6ce29be4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fc6ce29be4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c6ce29be4_0_14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fc6ce29be4_0_1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c6ce29be4_0_1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fc6ce29be4_0_14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90" name="Google Shape;390;gfc6ce29be4_0_14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c6ce29be4_0_1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fc6ce29be4_0_15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401" name="Google Shape;401;gfc6ce29be4_0_15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2b949df4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102b949df4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102b949df4b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2b949df4b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102b949df4b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g102b949df4b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fc6ce29be4_0_15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fc6ce29be4_0_15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428" name="Google Shape;428;gfc6ce29be4_0_15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c6ce29be4_0_15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fc6ce29be4_0_1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02b949df4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102b949df4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102b949df4b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c6ce29be4_0_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fc6ce29be4_0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2b949df4b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102b949df4b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102b949df4b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2b949df4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g102b949df4b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g102b949df4b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c6ce29be4_0_1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fc6ce29be4_0_15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508" name="Google Shape;508;gfc6ce29be4_0_15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c6ce29be4_0_8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gfc6ce29be4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2b949e0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102b949e00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g102b949e00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02b949e008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102b949e008_0_3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g102b949e008_0_3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02b949e008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102b949e008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g102b949e008_0_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6ce29be4_0_2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fc6ce29be4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2b949e008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102b949e008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102b949e008_0_3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2b949e008_0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102b949e008_0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102b949e008_0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2b949e008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102b949e008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g102b949e008_0_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2b949e008_0_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102b949e008_0_3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g102b949e008_0_3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2b949e008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102b949e008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102b949e008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02b949e008_0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102b949e008_0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g102b949e008_0_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2b949e008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102b949e008_0_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102b949e008_0_3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2b949e008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102b949e008_0_3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102b949e008_0_3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2b949e008_0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g102b949e008_0_3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g102b949e008_0_3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2b949e008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g102b949e008_0_3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g102b949e008_0_3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c6ce29be4_0_1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fc6ce29be4_0_1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04febd8ef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04febd8ef6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104febd8ef6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04febd8ef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04febd8ef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104febd8ef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02b949e008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102b949e008_0_3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g102b949e008_0_3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02b949e008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102b949e008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g102b949e008_0_3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02b949e008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102b949e008_0_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102b949e008_0_4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c6ce29be4_0_8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gfc6ce29be4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4ea7f5008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4ea7f5008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104ea7f5008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c6ce29be4_0_8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gfc6ce29be4_0_8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c6ce29be4_0_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fc6ce29be4_0_8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33" name="Google Shape;333;gfc6ce29be4_0_8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4360fa408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104360fa408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g104360fa408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c6ce29be4_0_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gfc6ce29be4_0_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4ea7f5008_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04ea7f5008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4ea7f5008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04ea7f5008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c6ce29be4_0_8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8" name="Google Shape;748;gfc6ce29be4_0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04ea7f5008_2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04ea7f5008_2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fc6ce29be4_0_8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gfc6ce29be4_0_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04ea7f5008_2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104ea7f5008_2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c6ce29be4_0_1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fc6ce29be4_0_14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43" name="Google Shape;343;gfc6ce29be4_0_14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4360fa40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104360fa408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53" name="Google Shape;353;g104360fa408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c6ce29be4_0_1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fc6ce29be4_0_1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64" name="Google Shape;364;gfc6ce29be4_0_14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c6ce29be4_0_1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fc6ce29be4_0_14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1A5484"/>
              </a:solidFill>
            </a:endParaRPr>
          </a:p>
        </p:txBody>
      </p:sp>
      <p:sp>
        <p:nvSpPr>
          <p:cNvPr id="374" name="Google Shape;374;gfc6ce29be4_0_14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79"/>
        <p:cNvGrpSpPr/>
        <p:nvPr/>
      </p:nvGrpSpPr>
      <p:grpSpPr>
        <a:xfrm>
          <a:off x="0" y="0"/>
          <a:ext cx="0" cy="0"/>
          <a:chOff x="0" y="0"/>
          <a:chExt cx="0" cy="0"/>
        </a:xfrm>
      </p:grpSpPr>
      <p:sp>
        <p:nvSpPr>
          <p:cNvPr id="80" name="Google Shape;80;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4"/>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84"/>
        <p:cNvGrpSpPr/>
        <p:nvPr/>
      </p:nvGrpSpPr>
      <p:grpSpPr>
        <a:xfrm>
          <a:off x="0" y="0"/>
          <a:ext cx="0" cy="0"/>
          <a:chOff x="0" y="0"/>
          <a:chExt cx="0" cy="0"/>
        </a:xfrm>
      </p:grpSpPr>
      <p:sp>
        <p:nvSpPr>
          <p:cNvPr id="85" name="Google Shape;85;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25"/>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dk2"/>
              </a:buClr>
              <a:buSzPts val="2800"/>
              <a:buNone/>
              <a:defRPr sz="2800"/>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9"/>
        <p:cNvGrpSpPr/>
        <p:nvPr/>
      </p:nvGrpSpPr>
      <p:grpSpPr>
        <a:xfrm>
          <a:off x="0" y="0"/>
          <a:ext cx="0" cy="0"/>
          <a:chOff x="0" y="0"/>
          <a:chExt cx="0" cy="0"/>
        </a:xfrm>
      </p:grpSpPr>
      <p:sp>
        <p:nvSpPr>
          <p:cNvPr id="90" name="Google Shape;9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6"/>
          <p:cNvSpPr txBox="1">
            <a:spLocks noGrp="1"/>
          </p:cNvSpPr>
          <p:nvPr>
            <p:ph type="title"/>
          </p:nvPr>
        </p:nvSpPr>
        <p:spPr>
          <a:xfrm>
            <a:off x="457200" y="250893"/>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6"/>
          <p:cNvSpPr txBox="1">
            <a:spLocks noGrp="1"/>
          </p:cNvSpPr>
          <p:nvPr>
            <p:ph type="body" idx="1"/>
          </p:nvPr>
        </p:nvSpPr>
        <p:spPr>
          <a:xfrm>
            <a:off x="457200" y="987972"/>
            <a:ext cx="8229600" cy="3641179"/>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2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5" name="Google Shape;105;p28"/>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28"/>
          <p:cNvSpPr txBox="1">
            <a:spLocks noGrp="1"/>
          </p:cNvSpPr>
          <p:nvPr>
            <p:ph type="body" idx="3"/>
          </p:nvPr>
        </p:nvSpPr>
        <p:spPr>
          <a:xfrm>
            <a:off x="457200" y="1276351"/>
            <a:ext cx="82296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 name="Google Shape;110;p28"/>
          <p:cNvSpPr txBox="1">
            <a:spLocks noGrp="1"/>
          </p:cNvSpPr>
          <p:nvPr>
            <p:ph type="body" idx="4"/>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9"/>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29"/>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 name="Google Shape;115;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2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 name="Google Shape;119;p29"/>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3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5" name="Google Shape;125;p30"/>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30"/>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30"/>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30"/>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30"/>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3" name="Google Shape;133;p31"/>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3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8" name="Google Shape;138;p31"/>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2"/>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 name="Google Shape;142;p32"/>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3" name="Google Shape;143;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3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3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3"/>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3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33"/>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33"/>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33"/>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33"/>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58"/>
        <p:cNvGrpSpPr/>
        <p:nvPr/>
      </p:nvGrpSpPr>
      <p:grpSpPr>
        <a:xfrm>
          <a:off x="0" y="0"/>
          <a:ext cx="0" cy="0"/>
          <a:chOff x="0" y="0"/>
          <a:chExt cx="0" cy="0"/>
        </a:xfrm>
      </p:grpSpPr>
      <p:sp>
        <p:nvSpPr>
          <p:cNvPr id="159" name="Google Shape;159;p3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4"/>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1" name="Google Shape;161;p3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4" name="Google Shape;164;p34"/>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5" name="Google Shape;165;p34"/>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6" name="Google Shape;166;p34"/>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3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68"/>
        <p:cNvGrpSpPr/>
        <p:nvPr/>
      </p:nvGrpSpPr>
      <p:grpSpPr>
        <a:xfrm>
          <a:off x="0" y="0"/>
          <a:ext cx="0" cy="0"/>
          <a:chOff x="0" y="0"/>
          <a:chExt cx="0" cy="0"/>
        </a:xfrm>
      </p:grpSpPr>
      <p:sp>
        <p:nvSpPr>
          <p:cNvPr id="169" name="Google Shape;169;p3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5"/>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p35"/>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35"/>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7" name="Google Shape;177;p35"/>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8" name="Google Shape;178;p35"/>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36"/>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36"/>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3" name="Google Shape;183;p3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3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7" name="Google Shape;187;p36"/>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8" name="Google Shape;188;p36"/>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9" name="Google Shape;189;p36"/>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90"/>
        <p:cNvGrpSpPr/>
        <p:nvPr/>
      </p:nvGrpSpPr>
      <p:grpSpPr>
        <a:xfrm>
          <a:off x="0" y="0"/>
          <a:ext cx="0" cy="0"/>
          <a:chOff x="0" y="0"/>
          <a:chExt cx="0" cy="0"/>
        </a:xfrm>
      </p:grpSpPr>
      <p:sp>
        <p:nvSpPr>
          <p:cNvPr id="191" name="Google Shape;191;p37"/>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7"/>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3" name="Google Shape;193;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6" name="Google Shape;196;p37"/>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7" name="Google Shape;197;p37"/>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98"/>
        <p:cNvGrpSpPr/>
        <p:nvPr/>
      </p:nvGrpSpPr>
      <p:grpSpPr>
        <a:xfrm>
          <a:off x="0" y="0"/>
          <a:ext cx="0" cy="0"/>
          <a:chOff x="0" y="0"/>
          <a:chExt cx="0" cy="0"/>
        </a:xfrm>
      </p:grpSpPr>
      <p:sp>
        <p:nvSpPr>
          <p:cNvPr id="199" name="Google Shape;199;p38"/>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38"/>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1" name="Google Shape;201;p3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38"/>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5" name="Google Shape;205;p38"/>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206"/>
        <p:cNvGrpSpPr/>
        <p:nvPr/>
      </p:nvGrpSpPr>
      <p:grpSpPr>
        <a:xfrm>
          <a:off x="0" y="0"/>
          <a:ext cx="0" cy="0"/>
          <a:chOff x="0" y="0"/>
          <a:chExt cx="0" cy="0"/>
        </a:xfrm>
      </p:grpSpPr>
      <p:sp>
        <p:nvSpPr>
          <p:cNvPr id="207" name="Google Shape;207;p39"/>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39"/>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9" name="Google Shape;209;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39"/>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3" name="Google Shape;213;p39"/>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214"/>
        <p:cNvGrpSpPr/>
        <p:nvPr/>
      </p:nvGrpSpPr>
      <p:grpSpPr>
        <a:xfrm>
          <a:off x="0" y="0"/>
          <a:ext cx="0" cy="0"/>
          <a:chOff x="0" y="0"/>
          <a:chExt cx="0" cy="0"/>
        </a:xfrm>
      </p:grpSpPr>
      <p:sp>
        <p:nvSpPr>
          <p:cNvPr id="215" name="Google Shape;215;p40"/>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40"/>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7" name="Google Shape;217;p4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40"/>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40"/>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1"/>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25" name="Google Shape;225;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41"/>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4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42"/>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33" name="Google Shape;233;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6" name="Google Shape;236;p42"/>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p4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43"/>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1" name="Google Shape;241;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p4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6"/>
        <p:cNvGrpSpPr/>
        <p:nvPr/>
      </p:nvGrpSpPr>
      <p:grpSpPr>
        <a:xfrm>
          <a:off x="0" y="0"/>
          <a:ext cx="0" cy="0"/>
          <a:chOff x="0" y="0"/>
          <a:chExt cx="0" cy="0"/>
        </a:xfrm>
      </p:grpSpPr>
      <p:sp>
        <p:nvSpPr>
          <p:cNvPr id="27" name="Google Shape;27;p20"/>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29" name="Google Shape;29;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20"/>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44"/>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8" name="Google Shape;248;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1" name="Google Shape;251;p4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52"/>
        <p:cNvGrpSpPr/>
        <p:nvPr/>
      </p:nvGrpSpPr>
      <p:grpSpPr>
        <a:xfrm>
          <a:off x="0" y="0"/>
          <a:ext cx="0" cy="0"/>
          <a:chOff x="0" y="0"/>
          <a:chExt cx="0" cy="0"/>
        </a:xfrm>
      </p:grpSpPr>
      <p:sp>
        <p:nvSpPr>
          <p:cNvPr id="253" name="Google Shape;253;p46"/>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54" name="Google Shape;254;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46"/>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7" name="Google Shape;257;p46"/>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8" name="Google Shape;258;p46"/>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46"/>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0" name="Google Shape;260;p4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1"/>
        <p:cNvGrpSpPr/>
        <p:nvPr/>
      </p:nvGrpSpPr>
      <p:grpSpPr>
        <a:xfrm>
          <a:off x="0" y="0"/>
          <a:ext cx="0" cy="0"/>
          <a:chOff x="0" y="0"/>
          <a:chExt cx="0" cy="0"/>
        </a:xfrm>
      </p:grpSpPr>
      <p:sp>
        <p:nvSpPr>
          <p:cNvPr id="262" name="Google Shape;262;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65"/>
        <p:cNvGrpSpPr/>
        <p:nvPr/>
      </p:nvGrpSpPr>
      <p:grpSpPr>
        <a:xfrm>
          <a:off x="0" y="0"/>
          <a:ext cx="0" cy="0"/>
          <a:chOff x="0" y="0"/>
          <a:chExt cx="0" cy="0"/>
        </a:xfrm>
      </p:grpSpPr>
      <p:sp>
        <p:nvSpPr>
          <p:cNvPr id="266" name="Google Shape;266;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9"/>
        <p:cNvGrpSpPr/>
        <p:nvPr/>
      </p:nvGrpSpPr>
      <p:grpSpPr>
        <a:xfrm>
          <a:off x="0" y="0"/>
          <a:ext cx="0" cy="0"/>
          <a:chOff x="0" y="0"/>
          <a:chExt cx="0" cy="0"/>
        </a:xfrm>
      </p:grpSpPr>
      <p:pic>
        <p:nvPicPr>
          <p:cNvPr id="270" name="Google Shape;270;p49" descr="&quot;&quot;"/>
          <p:cNvPicPr preferRelativeResize="0"/>
          <p:nvPr/>
        </p:nvPicPr>
        <p:blipFill rotWithShape="1">
          <a:blip r:embed="rId2">
            <a:alphaModFix/>
          </a:blip>
          <a:srcRect/>
          <a:stretch/>
        </p:blipFill>
        <p:spPr>
          <a:xfrm>
            <a:off x="1" y="1"/>
            <a:ext cx="3222783" cy="2350727"/>
          </a:xfrm>
          <a:prstGeom prst="rect">
            <a:avLst/>
          </a:prstGeom>
          <a:noFill/>
          <a:ln>
            <a:noFill/>
          </a:ln>
        </p:spPr>
      </p:pic>
      <p:sp>
        <p:nvSpPr>
          <p:cNvPr id="271" name="Google Shape;271;p4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49"/>
          <p:cNvSpPr txBox="1">
            <a:spLocks noGrp="1"/>
          </p:cNvSpPr>
          <p:nvPr>
            <p:ph type="sldNum" idx="12"/>
          </p:nvPr>
        </p:nvSpPr>
        <p:spPr>
          <a:xfrm>
            <a:off x="6457950" y="4521217"/>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73" name="Google Shape;273;p49"/>
          <p:cNvSpPr txBox="1">
            <a:spLocks noGrp="1"/>
          </p:cNvSpPr>
          <p:nvPr>
            <p:ph type="ftr" idx="11"/>
          </p:nvPr>
        </p:nvSpPr>
        <p:spPr>
          <a:xfrm>
            <a:off x="3028950" y="4521217"/>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4" name="Google Shape;274;p49" descr="&quot;&quot;"/>
          <p:cNvPicPr preferRelativeResize="0"/>
          <p:nvPr/>
        </p:nvPicPr>
        <p:blipFill rotWithShape="1">
          <a:blip r:embed="rId3">
            <a:alphaModFix/>
          </a:blip>
          <a:srcRect/>
          <a:stretch/>
        </p:blipFill>
        <p:spPr>
          <a:xfrm>
            <a:off x="0" y="4901184"/>
            <a:ext cx="9144000" cy="24231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275"/>
        <p:cNvGrpSpPr/>
        <p:nvPr/>
      </p:nvGrpSpPr>
      <p:grpSpPr>
        <a:xfrm>
          <a:off x="0" y="0"/>
          <a:ext cx="0" cy="0"/>
          <a:chOff x="0" y="0"/>
          <a:chExt cx="0" cy="0"/>
        </a:xfrm>
      </p:grpSpPr>
      <p:sp>
        <p:nvSpPr>
          <p:cNvPr id="276" name="Google Shape;276;p5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50"/>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8" name="Google Shape;278;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81"/>
        <p:cNvGrpSpPr/>
        <p:nvPr/>
      </p:nvGrpSpPr>
      <p:grpSpPr>
        <a:xfrm>
          <a:off x="0" y="0"/>
          <a:ext cx="0" cy="0"/>
          <a:chOff x="0" y="0"/>
          <a:chExt cx="0" cy="0"/>
        </a:xfrm>
      </p:grpSpPr>
      <p:sp>
        <p:nvSpPr>
          <p:cNvPr id="282" name="Google Shape;282;gf69b283f39_0_375"/>
          <p:cNvSpPr txBox="1">
            <a:spLocks noGrp="1"/>
          </p:cNvSpPr>
          <p:nvPr>
            <p:ph type="title"/>
          </p:nvPr>
        </p:nvSpPr>
        <p:spPr>
          <a:xfrm>
            <a:off x="479425" y="230123"/>
            <a:ext cx="8185200" cy="39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2400" b="1" i="0">
                <a:solidFill>
                  <a:srgbClr val="006FBB"/>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f69b283f39_0_375"/>
          <p:cNvSpPr txBox="1">
            <a:spLocks noGrp="1"/>
          </p:cNvSpPr>
          <p:nvPr>
            <p:ph type="body" idx="1"/>
          </p:nvPr>
        </p:nvSpPr>
        <p:spPr>
          <a:xfrm>
            <a:off x="493712" y="943449"/>
            <a:ext cx="8156700" cy="184710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SzPts val="2000"/>
              <a:buNone/>
              <a:defRPr b="0" i="0">
                <a:solidFill>
                  <a:schemeClr val="dk1"/>
                </a:solidFill>
              </a:defRPr>
            </a:lvl1pPr>
            <a:lvl2pPr marL="914400" lvl="1" indent="-228600" algn="l">
              <a:lnSpc>
                <a:spcPct val="120000"/>
              </a:lnSpc>
              <a:spcBef>
                <a:spcPts val="600"/>
              </a:spcBef>
              <a:spcAft>
                <a:spcPts val="0"/>
              </a:spcAft>
              <a:buSzPts val="2000"/>
              <a:buNone/>
              <a:defRPr/>
            </a:lvl2pPr>
            <a:lvl3pPr marL="1371600" lvl="2" indent="-228600" algn="l">
              <a:lnSpc>
                <a:spcPct val="120000"/>
              </a:lnSpc>
              <a:spcBef>
                <a:spcPts val="600"/>
              </a:spcBef>
              <a:spcAft>
                <a:spcPts val="0"/>
              </a:spcAft>
              <a:buSzPts val="2000"/>
              <a:buNone/>
              <a:defRPr/>
            </a:lvl3pPr>
            <a:lvl4pPr marL="1828800" lvl="3" indent="-228600" algn="l">
              <a:lnSpc>
                <a:spcPct val="120000"/>
              </a:lnSpc>
              <a:spcBef>
                <a:spcPts val="600"/>
              </a:spcBef>
              <a:spcAft>
                <a:spcPts val="0"/>
              </a:spcAft>
              <a:buSzPts val="2000"/>
              <a:buNone/>
              <a:defRPr/>
            </a:lvl4pPr>
            <a:lvl5pPr marL="2286000" lvl="4" indent="-228600" algn="l">
              <a:lnSpc>
                <a:spcPct val="120000"/>
              </a:lnSpc>
              <a:spcBef>
                <a:spcPts val="600"/>
              </a:spcBef>
              <a:spcAft>
                <a:spcPts val="0"/>
              </a:spcAft>
              <a:buSzPts val="2000"/>
              <a:buNone/>
              <a:defRPr/>
            </a:lvl5pPr>
            <a:lvl6pPr marL="2743200" lvl="5" indent="-228600" algn="l">
              <a:lnSpc>
                <a:spcPct val="90000"/>
              </a:lnSpc>
              <a:spcBef>
                <a:spcPts val="600"/>
              </a:spcBef>
              <a:spcAft>
                <a:spcPts val="0"/>
              </a:spcAft>
              <a:buSzPts val="1350"/>
              <a:buNone/>
              <a:defRPr/>
            </a:lvl6pPr>
            <a:lvl7pPr marL="3200400" lvl="6" indent="-228600" algn="l">
              <a:lnSpc>
                <a:spcPct val="90000"/>
              </a:lnSpc>
              <a:spcBef>
                <a:spcPts val="375"/>
              </a:spcBef>
              <a:spcAft>
                <a:spcPts val="0"/>
              </a:spcAft>
              <a:buSzPts val="1350"/>
              <a:buNone/>
              <a:defRPr/>
            </a:lvl7pPr>
            <a:lvl8pPr marL="3657600" lvl="7" indent="-228600" algn="l">
              <a:lnSpc>
                <a:spcPct val="90000"/>
              </a:lnSpc>
              <a:spcBef>
                <a:spcPts val="375"/>
              </a:spcBef>
              <a:spcAft>
                <a:spcPts val="0"/>
              </a:spcAft>
              <a:buSzPts val="1350"/>
              <a:buNone/>
              <a:defRPr/>
            </a:lvl8pPr>
            <a:lvl9pPr marL="4114800" lvl="8" indent="-228600" algn="l">
              <a:lnSpc>
                <a:spcPct val="90000"/>
              </a:lnSpc>
              <a:spcBef>
                <a:spcPts val="375"/>
              </a:spcBef>
              <a:spcAft>
                <a:spcPts val="0"/>
              </a:spcAft>
              <a:buSzPts val="1350"/>
              <a:buNone/>
              <a:defRPr/>
            </a:lvl9pPr>
          </a:lstStyle>
          <a:p>
            <a:endParaRPr/>
          </a:p>
        </p:txBody>
      </p:sp>
      <p:sp>
        <p:nvSpPr>
          <p:cNvPr id="284" name="Google Shape;284;gf69b283f39_0_37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gf69b283f39_0_37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f69b283f39_0_375"/>
          <p:cNvSpPr txBox="1">
            <a:spLocks noGrp="1"/>
          </p:cNvSpPr>
          <p:nvPr>
            <p:ph type="sldNum" idx="12"/>
          </p:nvPr>
        </p:nvSpPr>
        <p:spPr>
          <a:xfrm>
            <a:off x="8496554" y="4860607"/>
            <a:ext cx="210900" cy="130800"/>
          </a:xfrm>
          <a:prstGeom prst="rect">
            <a:avLst/>
          </a:prstGeom>
          <a:noFill/>
          <a:ln>
            <a:noFill/>
          </a:ln>
        </p:spPr>
        <p:txBody>
          <a:bodyPr spcFirstLastPara="1" wrap="square" lIns="0" tIns="0" rIns="0" bIns="0" anchor="t" anchorCtr="0">
            <a:spAutoFit/>
          </a:bodyPr>
          <a:lstStyle>
            <a:lvl1pPr marL="38100" marR="0" lvl="0"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1pPr>
            <a:lvl2pPr marL="38100" marR="0" lvl="1"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2pPr>
            <a:lvl3pPr marL="38100" marR="0" lvl="2"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3pPr>
            <a:lvl4pPr marL="38100" marR="0" lvl="3"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4pPr>
            <a:lvl5pPr marL="38100" marR="0" lvl="4"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5pPr>
            <a:lvl6pPr marL="38100" marR="0" lvl="5"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6pPr>
            <a:lvl7pPr marL="38100" marR="0" lvl="6"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7pPr>
            <a:lvl8pPr marL="38100" marR="0" lvl="7"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8pPr>
            <a:lvl9pPr marL="38100" marR="0" lvl="8"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sz="900">
              <a:solidFill>
                <a:schemeClr val="lt2"/>
              </a:solidFill>
              <a:latin typeface="Source Sans Pro"/>
              <a:ea typeface="Source Sans Pro"/>
              <a:cs typeface="Source Sans Pro"/>
              <a:sym typeface="Source Sans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287"/>
        <p:cNvGrpSpPr/>
        <p:nvPr/>
      </p:nvGrpSpPr>
      <p:grpSpPr>
        <a:xfrm>
          <a:off x="0" y="0"/>
          <a:ext cx="0" cy="0"/>
          <a:chOff x="0" y="0"/>
          <a:chExt cx="0" cy="0"/>
        </a:xfrm>
      </p:grpSpPr>
      <p:sp>
        <p:nvSpPr>
          <p:cNvPr id="288" name="Google Shape;288;gf69b283f39_0_385"/>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9" name="Google Shape;289;gf69b283f39_0_385"/>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gf69b283f39_0_385"/>
          <p:cNvSpPr/>
          <p:nvPr/>
        </p:nvSpPr>
        <p:spPr>
          <a:xfrm>
            <a:off x="0" y="71"/>
            <a:ext cx="9144000" cy="514500"/>
          </a:xfrm>
          <a:prstGeom prst="rect">
            <a:avLst/>
          </a:prstGeom>
          <a:solidFill>
            <a:schemeClr val="dk2"/>
          </a:solidFill>
          <a:ln>
            <a:noFill/>
          </a:ln>
          <a:effectLst>
            <a:outerShdw blurRad="40000" dist="23000" dir="5400000" rotWithShape="0">
              <a:srgbClr val="000000">
                <a:alpha val="3215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1" name="Google Shape;291;gf69b283f39_0_385"/>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292"/>
        <p:cNvGrpSpPr/>
        <p:nvPr/>
      </p:nvGrpSpPr>
      <p:grpSpPr>
        <a:xfrm>
          <a:off x="0" y="0"/>
          <a:ext cx="0" cy="0"/>
          <a:chOff x="0" y="0"/>
          <a:chExt cx="0" cy="0"/>
        </a:xfrm>
      </p:grpSpPr>
      <p:sp>
        <p:nvSpPr>
          <p:cNvPr id="293" name="Google Shape;293;gf69b283f39_0_390"/>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4" name="Google Shape;294;gf69b283f39_0_390"/>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gf69b283f39_0_390"/>
          <p:cNvSpPr/>
          <p:nvPr/>
        </p:nvSpPr>
        <p:spPr>
          <a:xfrm>
            <a:off x="0" y="71"/>
            <a:ext cx="9144000" cy="514500"/>
          </a:xfrm>
          <a:prstGeom prst="rect">
            <a:avLst/>
          </a:prstGeom>
          <a:solidFill>
            <a:schemeClr val="dk2"/>
          </a:solidFill>
          <a:ln>
            <a:noFill/>
          </a:ln>
          <a:effectLst>
            <a:outerShdw blurRad="40000" dist="23000" dir="5400000" rotWithShape="0">
              <a:srgbClr val="000000">
                <a:alpha val="32156"/>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6" name="Google Shape;296;gf69b283f39_0_390"/>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33"/>
        <p:cNvGrpSpPr/>
        <p:nvPr/>
      </p:nvGrpSpPr>
      <p:grpSpPr>
        <a:xfrm>
          <a:off x="0" y="0"/>
          <a:ext cx="0" cy="0"/>
          <a:chOff x="0" y="0"/>
          <a:chExt cx="0" cy="0"/>
        </a:xfrm>
      </p:grpSpPr>
      <p:sp>
        <p:nvSpPr>
          <p:cNvPr id="34" name="Google Shape;34;p45"/>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35" name="Google Shape;35;p4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5"/>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45"/>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45"/>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45"/>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2"/>
        <p:cNvGrpSpPr/>
        <p:nvPr/>
      </p:nvGrpSpPr>
      <p:grpSpPr>
        <a:xfrm>
          <a:off x="0" y="0"/>
          <a:ext cx="0" cy="0"/>
          <a:chOff x="0" y="0"/>
          <a:chExt cx="0" cy="0"/>
        </a:xfrm>
      </p:grpSpPr>
      <p:sp>
        <p:nvSpPr>
          <p:cNvPr id="43" name="Google Shape;43;gfc6ce29be4_0_1163"/>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gfc6ce29be4_0_1163"/>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gfc6ce29be4_0_1163"/>
          <p:cNvSpPr txBox="1">
            <a:spLocks noGrp="1"/>
          </p:cNvSpPr>
          <p:nvPr>
            <p:ph type="dt" idx="10"/>
          </p:nvPr>
        </p:nvSpPr>
        <p:spPr>
          <a:xfrm>
            <a:off x="457200" y="4767264"/>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gfc6ce29be4_0_116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gfc6ce29be4_0_1163"/>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gfc6ce29be4_0_116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gf69b283f39_0_38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f69b283f39_0_38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4325" algn="l">
              <a:lnSpc>
                <a:spcPct val="90000"/>
              </a:lnSpc>
              <a:spcBef>
                <a:spcPts val="600"/>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52" name="Google Shape;52;gf69b283f39_0_381"/>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53"/>
        <p:cNvGrpSpPr/>
        <p:nvPr/>
      </p:nvGrpSpPr>
      <p:grpSpPr>
        <a:xfrm>
          <a:off x="0" y="0"/>
          <a:ext cx="0" cy="0"/>
          <a:chOff x="0" y="0"/>
          <a:chExt cx="0" cy="0"/>
        </a:xfrm>
      </p:grpSpPr>
      <p:sp>
        <p:nvSpPr>
          <p:cNvPr id="54" name="Google Shape;54;p19"/>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55" name="Google Shape;55;p19"/>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19"/>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 name="Google Shape;60;p19"/>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9"/>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62"/>
        <p:cNvGrpSpPr/>
        <p:nvPr/>
      </p:nvGrpSpPr>
      <p:grpSpPr>
        <a:xfrm>
          <a:off x="0" y="0"/>
          <a:ext cx="0" cy="0"/>
          <a:chOff x="0" y="0"/>
          <a:chExt cx="0" cy="0"/>
        </a:xfrm>
      </p:grpSpPr>
      <p:pic>
        <p:nvPicPr>
          <p:cNvPr id="63" name="Google Shape;63;p23"/>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64" name="Google Shape;64;p23"/>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23"/>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22"/>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2"/>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22"/>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2"/>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22"/>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10.research-plan-1.md"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app.mural.co/t/innovationboards1199/m/innovationboards1199/1637193544636/1f9cdf6afcc3fd7bb8d2f8ba851a6041353abec1?sender=u257b57923703399236fc7616"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identity-personalization/personalization%202.0/discovery-research/card-sort/research-summary.md"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design.va.gov/design/principles" TargetMode="External"/><Relationship Id="rId4" Type="http://schemas.openxmlformats.org/officeDocument/2006/relationships/hyperlink" Target="https://github.com/department-of-veterans-affairs/va.gov-team/blob/master/products/identity-personalization/personalization%202.0/discovery-research/dashboard-interviews/research-summary.md"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app.mural.co/t/innovationboards1199/m/innovationboards1199/1637339373869/778cf4f440b9a4e21e1eb3890fdf0bae951074d0?sender=u257b57923703399236fc7616"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1"/>
        <p:cNvGrpSpPr/>
        <p:nvPr/>
      </p:nvGrpSpPr>
      <p:grpSpPr>
        <a:xfrm>
          <a:off x="0" y="0"/>
          <a:ext cx="0" cy="0"/>
          <a:chOff x="0" y="0"/>
          <a:chExt cx="0" cy="0"/>
        </a:xfrm>
      </p:grpSpPr>
      <p:sp>
        <p:nvSpPr>
          <p:cNvPr id="302" name="Google Shape;302;gfc6ce29be4_0_9"/>
          <p:cNvSpPr txBox="1">
            <a:spLocks noGrp="1"/>
          </p:cNvSpPr>
          <p:nvPr>
            <p:ph type="ctrTitle"/>
          </p:nvPr>
        </p:nvSpPr>
        <p:spPr>
          <a:xfrm>
            <a:off x="382676" y="1647111"/>
            <a:ext cx="7243500" cy="841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3600"/>
              <a:buFont typeface="Source Sans Pro"/>
              <a:buNone/>
            </a:pPr>
            <a:r>
              <a:rPr lang="en-US">
                <a:solidFill>
                  <a:schemeClr val="lt1"/>
                </a:solidFill>
              </a:rPr>
              <a:t>POC Design- Health Apartment</a:t>
            </a:r>
            <a:endParaRPr>
              <a:solidFill>
                <a:schemeClr val="lt1"/>
              </a:solidFill>
            </a:endParaRPr>
          </a:p>
        </p:txBody>
      </p:sp>
      <p:pic>
        <p:nvPicPr>
          <p:cNvPr id="303" name="Google Shape;303;gfc6ce29be4_0_9"/>
          <p:cNvPicPr preferRelativeResize="0"/>
          <p:nvPr/>
        </p:nvPicPr>
        <p:blipFill rotWithShape="1">
          <a:blip r:embed="rId3">
            <a:alphaModFix/>
          </a:blip>
          <a:srcRect/>
          <a:stretch/>
        </p:blipFill>
        <p:spPr>
          <a:xfrm>
            <a:off x="6767313" y="4443967"/>
            <a:ext cx="1919475" cy="427383"/>
          </a:xfrm>
          <a:prstGeom prst="rect">
            <a:avLst/>
          </a:prstGeom>
          <a:noFill/>
          <a:ln>
            <a:noFill/>
          </a:ln>
        </p:spPr>
      </p:pic>
      <p:sp>
        <p:nvSpPr>
          <p:cNvPr id="304" name="Google Shape;304;gfc6ce29be4_0_9"/>
          <p:cNvSpPr txBox="1"/>
          <p:nvPr/>
        </p:nvSpPr>
        <p:spPr>
          <a:xfrm>
            <a:off x="466829" y="2559375"/>
            <a:ext cx="6944400" cy="629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chemeClr val="accent1"/>
              </a:buClr>
              <a:buSzPts val="2800"/>
              <a:buFont typeface="Bitter"/>
              <a:buNone/>
            </a:pPr>
            <a:r>
              <a:rPr lang="en-US" sz="2200" b="0" i="0" u="none" strike="noStrike" cap="none">
                <a:solidFill>
                  <a:srgbClr val="FFFFFF"/>
                </a:solidFill>
                <a:latin typeface="Source Sans Pro"/>
                <a:ea typeface="Source Sans Pro"/>
                <a:cs typeface="Source Sans Pro"/>
                <a:sym typeface="Source Sans Pro"/>
              </a:rPr>
              <a:t>Veteran-Facing Services Digital Health Modernization</a:t>
            </a:r>
            <a:endParaRPr sz="1400" b="0" i="0" u="none" strike="noStrike" cap="none">
              <a:solidFill>
                <a:srgbClr val="000000"/>
              </a:solidFill>
              <a:latin typeface="Arial"/>
              <a:ea typeface="Arial"/>
              <a:cs typeface="Arial"/>
              <a:sym typeface="Arial"/>
            </a:endParaRPr>
          </a:p>
        </p:txBody>
      </p:sp>
      <p:sp>
        <p:nvSpPr>
          <p:cNvPr id="305" name="Google Shape;305;gfc6ce29be4_0_9"/>
          <p:cNvSpPr txBox="1"/>
          <p:nvPr/>
        </p:nvSpPr>
        <p:spPr>
          <a:xfrm>
            <a:off x="430801" y="4575959"/>
            <a:ext cx="67674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E4E8EC"/>
                </a:solidFill>
                <a:latin typeface="Source Sans Pro"/>
                <a:ea typeface="Source Sans Pro"/>
                <a:cs typeface="Source Sans Pro"/>
                <a:sym typeface="Source Sans Pro"/>
              </a:rPr>
              <a:t>Sprint 5  |  November 30, 2021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fc6ce29be4_0_1487"/>
          <p:cNvSpPr txBox="1">
            <a:spLocks noGrp="1"/>
          </p:cNvSpPr>
          <p:nvPr>
            <p:ph type="body" idx="3"/>
          </p:nvPr>
        </p:nvSpPr>
        <p:spPr>
          <a:xfrm>
            <a:off x="5069710" y="514350"/>
            <a:ext cx="36171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581"/>
              <a:buNone/>
            </a:pPr>
            <a:r>
              <a:rPr lang="en-US" sz="1900"/>
              <a:t>Generative research review</a:t>
            </a:r>
            <a:endParaRPr sz="1900"/>
          </a:p>
          <a:p>
            <a:pPr marL="0" lvl="0" indent="0" algn="l" rtl="0">
              <a:lnSpc>
                <a:spcPct val="100000"/>
              </a:lnSpc>
              <a:spcBef>
                <a:spcPts val="0"/>
              </a:spcBef>
              <a:spcAft>
                <a:spcPts val="0"/>
              </a:spcAft>
              <a:buSzPts val="2581"/>
              <a:buNone/>
            </a:pPr>
            <a:r>
              <a:rPr lang="en-US" sz="1900"/>
              <a:t>Secondary research</a:t>
            </a:r>
            <a:endParaRPr sz="1900"/>
          </a:p>
          <a:p>
            <a:pPr marL="0" lvl="0" indent="0" algn="l" rtl="0">
              <a:lnSpc>
                <a:spcPct val="100000"/>
              </a:lnSpc>
              <a:spcBef>
                <a:spcPts val="0"/>
              </a:spcBef>
              <a:spcAft>
                <a:spcPts val="0"/>
              </a:spcAft>
              <a:buSzPts val="2581"/>
              <a:buNone/>
            </a:pPr>
            <a:r>
              <a:rPr lang="en-US" sz="1900"/>
              <a:t>Synthesis</a:t>
            </a:r>
            <a:endParaRPr sz="1900"/>
          </a:p>
        </p:txBody>
      </p:sp>
      <p:sp>
        <p:nvSpPr>
          <p:cNvPr id="386" name="Google Shape;386;gfc6ce29be4_0_1487"/>
          <p:cNvSpPr txBox="1">
            <a:spLocks noGrp="1"/>
          </p:cNvSpPr>
          <p:nvPr>
            <p:ph type="title"/>
          </p:nvPr>
        </p:nvSpPr>
        <p:spPr>
          <a:xfrm>
            <a:off x="457201" y="2247901"/>
            <a:ext cx="3962400" cy="6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3000"/>
              <a:t>Research activities</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fc6ce29be4_0_1492"/>
          <p:cNvSpPr txBox="1">
            <a:spLocks noGrp="1"/>
          </p:cNvSpPr>
          <p:nvPr>
            <p:ph type="body" idx="1"/>
          </p:nvPr>
        </p:nvSpPr>
        <p:spPr>
          <a:xfrm>
            <a:off x="521373" y="1494472"/>
            <a:ext cx="7902000" cy="33477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600"/>
              </a:spcBef>
              <a:spcAft>
                <a:spcPts val="0"/>
              </a:spcAft>
              <a:buSzPts val="2400"/>
              <a:buNone/>
            </a:pPr>
            <a:r>
              <a:rPr lang="en-US"/>
              <a:t>View the research plan </a:t>
            </a:r>
            <a:r>
              <a:rPr lang="en-US" u="sng">
                <a:solidFill>
                  <a:schemeClr val="hlink"/>
                </a:solidFill>
                <a:hlinkClick r:id="rId3"/>
              </a:rPr>
              <a:t>here</a:t>
            </a:r>
            <a:r>
              <a:rPr lang="en-US"/>
              <a:t>.</a:t>
            </a:r>
            <a:endParaRPr/>
          </a:p>
          <a:p>
            <a:pPr marL="0" lvl="0" indent="0" algn="l" rtl="0">
              <a:lnSpc>
                <a:spcPct val="120000"/>
              </a:lnSpc>
              <a:spcBef>
                <a:spcPts val="1200"/>
              </a:spcBef>
              <a:spcAft>
                <a:spcPts val="0"/>
              </a:spcAft>
              <a:buSzPts val="2400"/>
              <a:buNone/>
            </a:pPr>
            <a:endParaRPr sz="1600"/>
          </a:p>
          <a:p>
            <a:pPr marL="0" lvl="0" indent="0" algn="l" rtl="0">
              <a:lnSpc>
                <a:spcPct val="120000"/>
              </a:lnSpc>
              <a:spcBef>
                <a:spcPts val="1200"/>
              </a:spcBef>
              <a:spcAft>
                <a:spcPts val="600"/>
              </a:spcAft>
              <a:buSzPts val="2400"/>
              <a:buNone/>
            </a:pPr>
            <a:endParaRPr sz="1600"/>
          </a:p>
        </p:txBody>
      </p:sp>
      <p:sp>
        <p:nvSpPr>
          <p:cNvPr id="393" name="Google Shape;393;gfc6ce29be4_0_1492"/>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11</a:t>
            </a:fld>
            <a:endParaRPr/>
          </a:p>
        </p:txBody>
      </p:sp>
      <p:sp>
        <p:nvSpPr>
          <p:cNvPr id="394" name="Google Shape;394;gfc6ce29be4_0_1492"/>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None/>
            </a:pPr>
            <a:r>
              <a:rPr lang="en-US"/>
              <a:t>We designed our study around findings from the generative research.</a:t>
            </a:r>
            <a:endParaRPr/>
          </a:p>
        </p:txBody>
      </p:sp>
      <p:sp>
        <p:nvSpPr>
          <p:cNvPr id="395" name="Google Shape;395;gfc6ce29be4_0_1492"/>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ACTIVITIES: Generative research review</a:t>
            </a:r>
            <a:endParaRPr/>
          </a:p>
        </p:txBody>
      </p:sp>
      <p:pic>
        <p:nvPicPr>
          <p:cNvPr id="396" name="Google Shape;396;gfc6ce29be4_0_1492"/>
          <p:cNvPicPr preferRelativeResize="0"/>
          <p:nvPr/>
        </p:nvPicPr>
        <p:blipFill rotWithShape="1">
          <a:blip r:embed="rId4">
            <a:alphaModFix/>
          </a:blip>
          <a:srcRect/>
          <a:stretch/>
        </p:blipFill>
        <p:spPr>
          <a:xfrm>
            <a:off x="6767312" y="4354914"/>
            <a:ext cx="1919475" cy="487261"/>
          </a:xfrm>
          <a:prstGeom prst="rect">
            <a:avLst/>
          </a:prstGeom>
          <a:noFill/>
          <a:ln>
            <a:noFill/>
          </a:ln>
        </p:spPr>
      </p:pic>
      <p:pic>
        <p:nvPicPr>
          <p:cNvPr id="397" name="Google Shape;397;gfc6ce29be4_0_1492" descr="Screen shot to the research plan on Github&#10;"/>
          <p:cNvPicPr preferRelativeResize="0"/>
          <p:nvPr/>
        </p:nvPicPr>
        <p:blipFill rotWithShape="1">
          <a:blip r:embed="rId5">
            <a:alphaModFix/>
          </a:blip>
          <a:srcRect/>
          <a:stretch/>
        </p:blipFill>
        <p:spPr>
          <a:xfrm>
            <a:off x="5943601" y="1592891"/>
            <a:ext cx="1919476" cy="24728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fc6ce29be4_0_1501"/>
          <p:cNvSpPr txBox="1">
            <a:spLocks noGrp="1"/>
          </p:cNvSpPr>
          <p:nvPr>
            <p:ph type="body" idx="1"/>
          </p:nvPr>
        </p:nvSpPr>
        <p:spPr>
          <a:xfrm>
            <a:off x="468598" y="1930922"/>
            <a:ext cx="7902000" cy="33477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600"/>
              </a:spcBef>
              <a:spcAft>
                <a:spcPts val="600"/>
              </a:spcAft>
              <a:buSzPts val="2400"/>
              <a:buNone/>
            </a:pPr>
            <a:endParaRPr sz="1600"/>
          </a:p>
        </p:txBody>
      </p:sp>
      <p:sp>
        <p:nvSpPr>
          <p:cNvPr id="404" name="Google Shape;404;gfc6ce29be4_0_1501"/>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12</a:t>
            </a:fld>
            <a:endParaRPr/>
          </a:p>
        </p:txBody>
      </p:sp>
      <p:sp>
        <p:nvSpPr>
          <p:cNvPr id="405" name="Google Shape;405;gfc6ce29be4_0_1501"/>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None/>
            </a:pPr>
            <a:r>
              <a:rPr lang="en-US"/>
              <a:t>We sought and dove deep into the findings from other teams’ research studies, including MyVA 2.0 and the VA Welcome Kit.</a:t>
            </a:r>
            <a:endParaRPr/>
          </a:p>
        </p:txBody>
      </p:sp>
      <p:sp>
        <p:nvSpPr>
          <p:cNvPr id="406" name="Google Shape;406;gfc6ce29be4_0_1501"/>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ACTIVITIES: Secondary research</a:t>
            </a:r>
            <a:endParaRPr/>
          </a:p>
        </p:txBody>
      </p:sp>
      <p:pic>
        <p:nvPicPr>
          <p:cNvPr id="407" name="Google Shape;407;gfc6ce29be4_0_1501"/>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102b949df4b_0_6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MyVA Personalization 2.0 Card Sort</a:t>
            </a:r>
            <a:endParaRPr/>
          </a:p>
        </p:txBody>
      </p:sp>
      <p:sp>
        <p:nvSpPr>
          <p:cNvPr id="414" name="Google Shape;414;g102b949df4b_0_62"/>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144144"/>
              <a:buNone/>
            </a:pPr>
            <a:r>
              <a:rPr lang="en-US" sz="1800"/>
              <a:t>Method: An open card sort asks participants to sort a list of items into groups and then name those groups. This differs from a closed card sort, in which participants have to sort items into a set of provided groups.</a:t>
            </a:r>
            <a:endParaRPr sz="1800"/>
          </a:p>
          <a:p>
            <a:pPr marL="0" lvl="0" indent="0" algn="l" rtl="0">
              <a:lnSpc>
                <a:spcPct val="100000"/>
              </a:lnSpc>
              <a:spcBef>
                <a:spcPts val="0"/>
              </a:spcBef>
              <a:spcAft>
                <a:spcPts val="0"/>
              </a:spcAft>
              <a:buSzPct val="144144"/>
              <a:buNone/>
            </a:pPr>
            <a:r>
              <a:rPr lang="en-US" sz="1800"/>
              <a:t>Participants: 67</a:t>
            </a:r>
            <a:endParaRPr sz="1800"/>
          </a:p>
          <a:p>
            <a:pPr marL="0" lvl="0" indent="0" algn="l" rtl="0">
              <a:lnSpc>
                <a:spcPct val="100000"/>
              </a:lnSpc>
              <a:spcBef>
                <a:spcPts val="0"/>
              </a:spcBef>
              <a:spcAft>
                <a:spcPts val="0"/>
              </a:spcAft>
              <a:buSzPct val="144144"/>
              <a:buNone/>
            </a:pPr>
            <a:r>
              <a:rPr lang="en-US" sz="1800"/>
              <a:t>Relevant evaluation criteria: </a:t>
            </a:r>
            <a:endParaRPr sz="1800"/>
          </a:p>
          <a:p>
            <a:pPr marL="457200" lvl="0" indent="-334327" algn="l" rtl="0">
              <a:lnSpc>
                <a:spcPct val="100000"/>
              </a:lnSpc>
              <a:spcBef>
                <a:spcPts val="0"/>
              </a:spcBef>
              <a:spcAft>
                <a:spcPts val="0"/>
              </a:spcAft>
              <a:buSzPct val="100000"/>
              <a:buChar char="•"/>
            </a:pPr>
            <a:r>
              <a:rPr lang="en-US" sz="1800"/>
              <a:t>Frequently used category names — We used the Optimal Workshop standardization feature to group lists of items that had the same or similar names (eg. Medical, Medical Info, and Medical Information).</a:t>
            </a:r>
            <a:endParaRPr sz="1800"/>
          </a:p>
          <a:p>
            <a:pPr marL="457200" lvl="0" indent="-334327" algn="l" rtl="0">
              <a:lnSpc>
                <a:spcPct val="100000"/>
              </a:lnSpc>
              <a:spcBef>
                <a:spcPts val="0"/>
              </a:spcBef>
              <a:spcAft>
                <a:spcPts val="0"/>
              </a:spcAft>
              <a:buSzPct val="100000"/>
              <a:buChar char="•"/>
            </a:pPr>
            <a:r>
              <a:rPr lang="en-US" sz="1800"/>
              <a:t>Lists with different names but similar items — After we grouped categories with similar/the same names, we looked for categories that had different names but similar items in their lists (eg. Medical and Health Care) and grouped them together.</a:t>
            </a:r>
            <a:endParaRPr sz="1800"/>
          </a:p>
          <a:p>
            <a:pPr marL="457200" lvl="0" indent="-334327" algn="l" rtl="0">
              <a:lnSpc>
                <a:spcPct val="100000"/>
              </a:lnSpc>
              <a:spcBef>
                <a:spcPts val="0"/>
              </a:spcBef>
              <a:spcAft>
                <a:spcPts val="0"/>
              </a:spcAft>
              <a:buSzPct val="100000"/>
              <a:buChar char="•"/>
            </a:pPr>
            <a:r>
              <a:rPr lang="en-US" sz="1800"/>
              <a:t>Common cards within groups — Once we had grouped all of the related lists we found, we looked for the most common cards within those categories. For the most part, we ignored outlier cards.</a:t>
            </a:r>
            <a:endParaRPr sz="1800"/>
          </a:p>
        </p:txBody>
      </p:sp>
      <p:sp>
        <p:nvSpPr>
          <p:cNvPr id="415" name="Google Shape;415;g102b949df4b_0_6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200"/>
              <a:buFont typeface="Arial"/>
              <a:buNone/>
            </a:pPr>
            <a:r>
              <a:rPr lang="en-US"/>
              <a:t>RESEARCH ACTIVITIES: Secondary research</a:t>
            </a:r>
            <a:endParaRPr/>
          </a:p>
          <a:p>
            <a:pPr marL="0" lvl="0" indent="0" algn="l" rtl="0">
              <a:lnSpc>
                <a:spcPct val="120000"/>
              </a:lnSpc>
              <a:spcBef>
                <a:spcPts val="0"/>
              </a:spcBef>
              <a:spcAft>
                <a:spcPts val="0"/>
              </a:spcAft>
              <a:buSzPts val="12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02b949df4b_0_41"/>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VA Welcome Kit</a:t>
            </a:r>
            <a:endParaRPr/>
          </a:p>
        </p:txBody>
      </p:sp>
      <p:sp>
        <p:nvSpPr>
          <p:cNvPr id="422" name="Google Shape;422;g102b949df4b_0_41"/>
          <p:cNvSpPr txBox="1">
            <a:spLocks noGrp="1"/>
          </p:cNvSpPr>
          <p:nvPr>
            <p:ph type="body" idx="1"/>
          </p:nvPr>
        </p:nvSpPr>
        <p:spPr>
          <a:xfrm>
            <a:off x="457200" y="1276350"/>
            <a:ext cx="52578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a:t>VA has done a lot of work on grouping and articulating services it offers. We referenced and built off this work, particularly the labels of groups.</a:t>
            </a:r>
            <a:endParaRPr/>
          </a:p>
        </p:txBody>
      </p:sp>
      <p:sp>
        <p:nvSpPr>
          <p:cNvPr id="423" name="Google Shape;423;g102b949df4b_0_4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200"/>
              <a:buFont typeface="Arial"/>
              <a:buNone/>
            </a:pPr>
            <a:r>
              <a:rPr lang="en-US"/>
              <a:t>RESEARCH ACTIVITIES: Secondary research</a:t>
            </a:r>
            <a:endParaRPr/>
          </a:p>
          <a:p>
            <a:pPr marL="0" lvl="0" indent="0" algn="l" rtl="0">
              <a:lnSpc>
                <a:spcPct val="120000"/>
              </a:lnSpc>
              <a:spcBef>
                <a:spcPts val="0"/>
              </a:spcBef>
              <a:spcAft>
                <a:spcPts val="0"/>
              </a:spcAft>
              <a:buSzPts val="1200"/>
              <a:buNone/>
            </a:pPr>
            <a:endParaRPr/>
          </a:p>
        </p:txBody>
      </p:sp>
      <p:pic>
        <p:nvPicPr>
          <p:cNvPr id="424" name="Google Shape;424;g102b949df4b_0_41"/>
          <p:cNvPicPr preferRelativeResize="0"/>
          <p:nvPr/>
        </p:nvPicPr>
        <p:blipFill rotWithShape="1">
          <a:blip r:embed="rId3">
            <a:alphaModFix/>
          </a:blip>
          <a:srcRect/>
          <a:stretch/>
        </p:blipFill>
        <p:spPr>
          <a:xfrm>
            <a:off x="5852517" y="1136756"/>
            <a:ext cx="2743200" cy="32628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fc6ce29be4_0_1510"/>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15</a:t>
            </a:fld>
            <a:endParaRPr/>
          </a:p>
        </p:txBody>
      </p:sp>
      <p:sp>
        <p:nvSpPr>
          <p:cNvPr id="431" name="Google Shape;431;gfc6ce29be4_0_1510"/>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None/>
            </a:pPr>
            <a:r>
              <a:rPr lang="en-US"/>
              <a:t>We analyzed the raw data from Optimal Workshop, organized findings based on themes and trends, and synthesized key insights.</a:t>
            </a:r>
            <a:endParaRPr/>
          </a:p>
        </p:txBody>
      </p:sp>
      <p:sp>
        <p:nvSpPr>
          <p:cNvPr id="432" name="Google Shape;432;gfc6ce29be4_0_1510"/>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ACTIVITIES: Synthesis</a:t>
            </a:r>
            <a:endParaRPr/>
          </a:p>
        </p:txBody>
      </p:sp>
      <p:pic>
        <p:nvPicPr>
          <p:cNvPr id="433" name="Google Shape;433;gfc6ce29be4_0_1510"/>
          <p:cNvPicPr preferRelativeResize="0"/>
          <p:nvPr/>
        </p:nvPicPr>
        <p:blipFill rotWithShape="1">
          <a:blip r:embed="rId3">
            <a:alphaModFix/>
          </a:blip>
          <a:srcRect/>
          <a:stretch/>
        </p:blipFill>
        <p:spPr>
          <a:xfrm>
            <a:off x="6767312" y="4354914"/>
            <a:ext cx="1919475" cy="487261"/>
          </a:xfrm>
          <a:prstGeom prst="rect">
            <a:avLst/>
          </a:prstGeom>
          <a:noFill/>
          <a:ln>
            <a:noFill/>
          </a:ln>
        </p:spPr>
      </p:pic>
      <p:pic>
        <p:nvPicPr>
          <p:cNvPr id="434" name="Google Shape;434;gfc6ce29be4_0_1510" descr="Diagram&#10;&#10;Description automatically generated"/>
          <p:cNvPicPr preferRelativeResize="0"/>
          <p:nvPr/>
        </p:nvPicPr>
        <p:blipFill rotWithShape="1">
          <a:blip r:embed="rId4">
            <a:alphaModFix/>
          </a:blip>
          <a:srcRect/>
          <a:stretch/>
        </p:blipFill>
        <p:spPr>
          <a:xfrm>
            <a:off x="521495" y="3316594"/>
            <a:ext cx="1368029" cy="1269583"/>
          </a:xfrm>
          <a:prstGeom prst="rect">
            <a:avLst/>
          </a:prstGeom>
          <a:noFill/>
          <a:ln>
            <a:noFill/>
          </a:ln>
        </p:spPr>
      </p:pic>
      <p:pic>
        <p:nvPicPr>
          <p:cNvPr id="435" name="Google Shape;435;gfc6ce29be4_0_1510" descr="Chart, radar chart&#10;&#10;Description automatically generated"/>
          <p:cNvPicPr preferRelativeResize="0"/>
          <p:nvPr/>
        </p:nvPicPr>
        <p:blipFill rotWithShape="1">
          <a:blip r:embed="rId5">
            <a:alphaModFix/>
          </a:blip>
          <a:srcRect/>
          <a:stretch/>
        </p:blipFill>
        <p:spPr>
          <a:xfrm>
            <a:off x="521493" y="1985983"/>
            <a:ext cx="1564482" cy="1269758"/>
          </a:xfrm>
          <a:prstGeom prst="rect">
            <a:avLst/>
          </a:prstGeom>
          <a:noFill/>
          <a:ln>
            <a:noFill/>
          </a:ln>
        </p:spPr>
      </p:pic>
      <p:pic>
        <p:nvPicPr>
          <p:cNvPr id="436" name="Google Shape;436;gfc6ce29be4_0_1510" descr="Chart, bar chart&#10;&#10;Description automatically generated"/>
          <p:cNvPicPr preferRelativeResize="0"/>
          <p:nvPr/>
        </p:nvPicPr>
        <p:blipFill rotWithShape="1">
          <a:blip r:embed="rId6">
            <a:alphaModFix/>
          </a:blip>
          <a:srcRect/>
          <a:stretch/>
        </p:blipFill>
        <p:spPr>
          <a:xfrm>
            <a:off x="4109371" y="1985967"/>
            <a:ext cx="2743201" cy="1100125"/>
          </a:xfrm>
          <a:prstGeom prst="rect">
            <a:avLst/>
          </a:prstGeom>
          <a:noFill/>
          <a:ln>
            <a:noFill/>
          </a:ln>
        </p:spPr>
      </p:pic>
      <p:pic>
        <p:nvPicPr>
          <p:cNvPr id="437" name="Google Shape;437;gfc6ce29be4_0_1510"/>
          <p:cNvPicPr preferRelativeResize="0"/>
          <p:nvPr/>
        </p:nvPicPr>
        <p:blipFill rotWithShape="1">
          <a:blip r:embed="rId7">
            <a:alphaModFix/>
          </a:blip>
          <a:srcRect/>
          <a:stretch/>
        </p:blipFill>
        <p:spPr>
          <a:xfrm>
            <a:off x="2321429" y="2021683"/>
            <a:ext cx="1585914" cy="2561034"/>
          </a:xfrm>
          <a:prstGeom prst="rect">
            <a:avLst/>
          </a:prstGeom>
          <a:noFill/>
          <a:ln>
            <a:noFill/>
          </a:ln>
        </p:spPr>
      </p:pic>
      <p:pic>
        <p:nvPicPr>
          <p:cNvPr id="438" name="Google Shape;438;gfc6ce29be4_0_1510"/>
          <p:cNvPicPr preferRelativeResize="0"/>
          <p:nvPr/>
        </p:nvPicPr>
        <p:blipFill>
          <a:blip r:embed="rId8">
            <a:alphaModFix/>
          </a:blip>
          <a:stretch>
            <a:fillRect/>
          </a:stretch>
        </p:blipFill>
        <p:spPr>
          <a:xfrm>
            <a:off x="4142805" y="3139130"/>
            <a:ext cx="2082976" cy="17525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fc6ce29be4_0_1528"/>
          <p:cNvSpPr txBox="1">
            <a:spLocks noGrp="1"/>
          </p:cNvSpPr>
          <p:nvPr>
            <p:ph type="body" idx="3"/>
          </p:nvPr>
        </p:nvSpPr>
        <p:spPr>
          <a:xfrm>
            <a:off x="5069710" y="514350"/>
            <a:ext cx="36171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581"/>
              <a:buNone/>
            </a:pPr>
            <a:r>
              <a:rPr lang="en-US" sz="1900"/>
              <a:t>Themes </a:t>
            </a:r>
            <a:endParaRPr sz="1900"/>
          </a:p>
          <a:p>
            <a:pPr marL="0" lvl="0" indent="0" algn="l" rtl="0">
              <a:lnSpc>
                <a:spcPct val="100000"/>
              </a:lnSpc>
              <a:spcBef>
                <a:spcPts val="0"/>
              </a:spcBef>
              <a:spcAft>
                <a:spcPts val="0"/>
              </a:spcAft>
              <a:buSzPts val="2581"/>
              <a:buNone/>
            </a:pPr>
            <a:r>
              <a:rPr lang="en-US" sz="1900"/>
              <a:t>Insights</a:t>
            </a:r>
            <a:endParaRPr sz="1900"/>
          </a:p>
          <a:p>
            <a:pPr marL="0" lvl="0" indent="0" algn="l" rtl="0">
              <a:lnSpc>
                <a:spcPct val="100000"/>
              </a:lnSpc>
              <a:spcBef>
                <a:spcPts val="0"/>
              </a:spcBef>
              <a:spcAft>
                <a:spcPts val="0"/>
              </a:spcAft>
              <a:buSzPts val="2581"/>
              <a:buNone/>
            </a:pPr>
            <a:r>
              <a:rPr lang="en-US" sz="1900"/>
              <a:t>Opportunities</a:t>
            </a:r>
            <a:endParaRPr sz="1900"/>
          </a:p>
          <a:p>
            <a:pPr marL="0" lvl="0" indent="0" algn="l" rtl="0">
              <a:lnSpc>
                <a:spcPct val="100000"/>
              </a:lnSpc>
              <a:spcBef>
                <a:spcPts val="0"/>
              </a:spcBef>
              <a:spcAft>
                <a:spcPts val="0"/>
              </a:spcAft>
              <a:buSzPts val="2581"/>
              <a:buNone/>
            </a:pPr>
            <a:r>
              <a:rPr lang="en-US" sz="1900"/>
              <a:t>Design principles </a:t>
            </a:r>
            <a:endParaRPr sz="1900"/>
          </a:p>
        </p:txBody>
      </p:sp>
      <p:sp>
        <p:nvSpPr>
          <p:cNvPr id="444" name="Google Shape;444;gfc6ce29be4_0_1528"/>
          <p:cNvSpPr txBox="1">
            <a:spLocks noGrp="1"/>
          </p:cNvSpPr>
          <p:nvPr>
            <p:ph type="title"/>
          </p:nvPr>
        </p:nvSpPr>
        <p:spPr>
          <a:xfrm>
            <a:off x="457201" y="2247901"/>
            <a:ext cx="3962400" cy="647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93333"/>
              <a:buFont typeface="Source Sans Pro"/>
              <a:buNone/>
            </a:pPr>
            <a:r>
              <a:rPr lang="en-US" sz="3000"/>
              <a:t>Insights and opportunities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02b949df4b_0_34"/>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Summary </a:t>
            </a:r>
            <a:endParaRPr/>
          </a:p>
        </p:txBody>
      </p:sp>
      <p:sp>
        <p:nvSpPr>
          <p:cNvPr id="451" name="Google Shape;451;g102b949df4b_0_34"/>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85000" lnSpcReduction="20000"/>
          </a:bodyPr>
          <a:lstStyle/>
          <a:p>
            <a:pPr marL="457200" lvl="0" indent="-358140" algn="l" rtl="0">
              <a:lnSpc>
                <a:spcPct val="120000"/>
              </a:lnSpc>
              <a:spcBef>
                <a:spcPts val="0"/>
              </a:spcBef>
              <a:spcAft>
                <a:spcPts val="0"/>
              </a:spcAft>
              <a:buSzPct val="100000"/>
              <a:buChar char="●"/>
            </a:pPr>
            <a:r>
              <a:rPr lang="en-US"/>
              <a:t>Users are task-oriented but most seek information before doing a task.</a:t>
            </a:r>
            <a:endParaRPr/>
          </a:p>
          <a:p>
            <a:pPr marL="457200" lvl="0" indent="-358140" algn="l" rtl="0">
              <a:lnSpc>
                <a:spcPct val="120000"/>
              </a:lnSpc>
              <a:spcBef>
                <a:spcPts val="0"/>
              </a:spcBef>
              <a:spcAft>
                <a:spcPts val="0"/>
              </a:spcAft>
              <a:buSzPct val="100000"/>
              <a:buChar char="●"/>
            </a:pPr>
            <a:r>
              <a:rPr lang="en-US"/>
              <a:t>The most frequently sorted "Health" cards* were separated in the IA, causing confusion and ambiguity across the top-level sections.</a:t>
            </a:r>
            <a:endParaRPr/>
          </a:p>
          <a:p>
            <a:pPr marL="457200" lvl="0" indent="-358140" algn="l" rtl="0">
              <a:lnSpc>
                <a:spcPct val="120000"/>
              </a:lnSpc>
              <a:spcBef>
                <a:spcPts val="0"/>
              </a:spcBef>
              <a:spcAft>
                <a:spcPts val="0"/>
              </a:spcAft>
              <a:buSzPct val="100000"/>
              <a:buChar char="●"/>
            </a:pPr>
            <a:r>
              <a:rPr lang="en-US"/>
              <a:t>"Help and resources" is not helpful unless users know what specific information it offers.</a:t>
            </a:r>
            <a:endParaRPr/>
          </a:p>
          <a:p>
            <a:pPr marL="457200" lvl="0" indent="-358140" algn="l" rtl="0">
              <a:lnSpc>
                <a:spcPct val="120000"/>
              </a:lnSpc>
              <a:spcBef>
                <a:spcPts val="0"/>
              </a:spcBef>
              <a:spcAft>
                <a:spcPts val="0"/>
              </a:spcAft>
              <a:buSzPct val="100000"/>
              <a:buChar char="●"/>
            </a:pPr>
            <a:r>
              <a:rPr lang="en-US"/>
              <a:t>The deeper the nesting, higher the failure rate.</a:t>
            </a:r>
            <a:endParaRPr/>
          </a:p>
          <a:p>
            <a:pPr marL="457200" lvl="0" indent="-358140" algn="l" rtl="0">
              <a:lnSpc>
                <a:spcPct val="120000"/>
              </a:lnSpc>
              <a:spcBef>
                <a:spcPts val="0"/>
              </a:spcBef>
              <a:spcAft>
                <a:spcPts val="0"/>
              </a:spcAft>
              <a:buSzPct val="100000"/>
              <a:buChar char="●"/>
            </a:pPr>
            <a:r>
              <a:rPr lang="en-US"/>
              <a:t>User experience (UX) and information architecture (IA) are independent of one another and need to be handled separately.</a:t>
            </a:r>
            <a:endParaRPr/>
          </a:p>
          <a:p>
            <a:pPr marL="457200" lvl="0" indent="-358140" algn="l" rtl="0">
              <a:lnSpc>
                <a:spcPct val="120000"/>
              </a:lnSpc>
              <a:spcBef>
                <a:spcPts val="0"/>
              </a:spcBef>
              <a:spcAft>
                <a:spcPts val="0"/>
              </a:spcAft>
              <a:buSzPct val="100000"/>
              <a:buChar char="●"/>
            </a:pPr>
            <a:r>
              <a:rPr lang="en-US"/>
              <a:t>Attempts to show everything at once is actually causing cognitive fatigue.</a:t>
            </a:r>
            <a:endParaRPr/>
          </a:p>
        </p:txBody>
      </p:sp>
      <p:sp>
        <p:nvSpPr>
          <p:cNvPr id="452" name="Google Shape;452;g102b949df4b_0_3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INSIGHTS AND OPPORTUNITIES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111111"/>
              <a:buFont typeface="Source Sans Pro"/>
              <a:buNone/>
            </a:pPr>
            <a:r>
              <a:rPr lang="en-US"/>
              <a:t>Users are task-oriented but most seek information before doing a task.</a:t>
            </a:r>
            <a:endParaRPr/>
          </a:p>
        </p:txBody>
      </p:sp>
      <p:sp>
        <p:nvSpPr>
          <p:cNvPr id="458" name="Google Shape;458;p2"/>
          <p:cNvSpPr txBox="1">
            <a:spLocks noGrp="1"/>
          </p:cNvSpPr>
          <p:nvPr>
            <p:ph type="body" idx="1"/>
          </p:nvPr>
        </p:nvSpPr>
        <p:spPr>
          <a:xfrm>
            <a:off x="457200" y="1523050"/>
            <a:ext cx="8229600" cy="2816100"/>
          </a:xfrm>
          <a:prstGeom prst="rect">
            <a:avLst/>
          </a:prstGeom>
          <a:noFill/>
          <a:ln>
            <a:noFill/>
          </a:ln>
        </p:spPr>
        <p:txBody>
          <a:bodyPr spcFirstLastPara="1" wrap="square" lIns="91425" tIns="45700" rIns="91425" bIns="45700" anchor="t" anchorCtr="0">
            <a:normAutofit/>
          </a:bodyPr>
          <a:lstStyle/>
          <a:p>
            <a:pPr marL="76200" lvl="0" indent="0" algn="l" rtl="0">
              <a:lnSpc>
                <a:spcPct val="120000"/>
              </a:lnSpc>
              <a:spcBef>
                <a:spcPts val="0"/>
              </a:spcBef>
              <a:spcAft>
                <a:spcPts val="0"/>
              </a:spcAft>
              <a:buSzPts val="2400"/>
              <a:buNone/>
            </a:pPr>
            <a:r>
              <a:rPr lang="en-US" sz="2100"/>
              <a:t>VA health care is so complex that people are looking for information before doing something.</a:t>
            </a:r>
            <a:endParaRPr sz="2100"/>
          </a:p>
          <a:p>
            <a:pPr marL="0" lvl="0" indent="0" algn="l" rtl="0">
              <a:lnSpc>
                <a:spcPct val="120000"/>
              </a:lnSpc>
              <a:spcBef>
                <a:spcPts val="0"/>
              </a:spcBef>
              <a:spcAft>
                <a:spcPts val="0"/>
              </a:spcAft>
              <a:buNone/>
            </a:pPr>
            <a:endParaRPr sz="2100"/>
          </a:p>
          <a:p>
            <a:pPr marL="0" lvl="0" indent="0" algn="l" rtl="0">
              <a:lnSpc>
                <a:spcPct val="120000"/>
              </a:lnSpc>
              <a:spcBef>
                <a:spcPts val="0"/>
              </a:spcBef>
              <a:spcAft>
                <a:spcPts val="0"/>
              </a:spcAft>
              <a:buNone/>
            </a:pPr>
            <a:r>
              <a:rPr lang="en-US" sz="2100"/>
              <a:t>There was inconsistent labeling of sections within the same tier / nest level—some were specific verb-first while others were simply a broad noun.</a:t>
            </a:r>
            <a:endParaRPr sz="2100"/>
          </a:p>
        </p:txBody>
      </p:sp>
      <p:sp>
        <p:nvSpPr>
          <p:cNvPr id="459" name="Google Shape;459;p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lnSpc>
                <a:spcPct val="120000"/>
              </a:lnSpc>
              <a:spcBef>
                <a:spcPts val="0"/>
              </a:spcBef>
              <a:spcAft>
                <a:spcPts val="0"/>
              </a:spcAft>
              <a:buClr>
                <a:schemeClr val="lt2"/>
              </a:buClr>
              <a:buSzPts val="1200"/>
              <a:buNone/>
            </a:pPr>
            <a:r>
              <a:rPr lang="en-US"/>
              <a:t>INSIGHT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111111"/>
              <a:buFont typeface="Source Sans Pro"/>
              <a:buNone/>
            </a:pPr>
            <a:r>
              <a:rPr lang="en-US"/>
              <a:t>The most frequently sorted "Health" cards* were separated in the IA, causing confusion and ambiguity across the top-level sections.</a:t>
            </a:r>
            <a:endParaRPr/>
          </a:p>
        </p:txBody>
      </p:sp>
      <p:sp>
        <p:nvSpPr>
          <p:cNvPr id="465" name="Google Shape;465;p3"/>
          <p:cNvSpPr txBox="1">
            <a:spLocks noGrp="1"/>
          </p:cNvSpPr>
          <p:nvPr>
            <p:ph type="body" idx="1"/>
          </p:nvPr>
        </p:nvSpPr>
        <p:spPr>
          <a:xfrm>
            <a:off x="457200" y="1756236"/>
            <a:ext cx="8229600" cy="287291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US"/>
              <a:t>The first click was often wrong. Users are guessing because the boundaries between sections isn’t clear (i.e., not unique enough).</a:t>
            </a:r>
            <a:endParaRPr/>
          </a:p>
          <a:p>
            <a:pPr marL="0" lvl="0" indent="0" algn="l" rtl="0">
              <a:lnSpc>
                <a:spcPct val="120000"/>
              </a:lnSpc>
              <a:spcBef>
                <a:spcPts val="0"/>
              </a:spcBef>
              <a:spcAft>
                <a:spcPts val="0"/>
              </a:spcAft>
              <a:buNone/>
            </a:pPr>
            <a:endParaRPr/>
          </a:p>
          <a:p>
            <a:pPr marL="0" lvl="0" indent="0" algn="l" rtl="0">
              <a:lnSpc>
                <a:spcPct val="120000"/>
              </a:lnSpc>
              <a:spcBef>
                <a:spcPts val="0"/>
              </a:spcBef>
              <a:spcAft>
                <a:spcPts val="0"/>
              </a:spcAft>
              <a:buNone/>
            </a:pPr>
            <a:endParaRPr/>
          </a:p>
          <a:p>
            <a:pPr marL="0" lvl="0" indent="0" algn="l" rtl="0">
              <a:spcBef>
                <a:spcPts val="0"/>
              </a:spcBef>
              <a:spcAft>
                <a:spcPts val="0"/>
              </a:spcAft>
              <a:buNone/>
            </a:pPr>
            <a:r>
              <a:rPr lang="en-US"/>
              <a:t>*Based on the MyVA 2.0 research.</a:t>
            </a:r>
            <a:endParaRPr/>
          </a:p>
        </p:txBody>
      </p:sp>
      <p:sp>
        <p:nvSpPr>
          <p:cNvPr id="466" name="Google Shape;466;p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lt2"/>
              </a:buClr>
              <a:buSzPts val="1200"/>
              <a:buNone/>
            </a:pPr>
            <a:r>
              <a:rPr lang="en-US"/>
              <a:t>INSIGHT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fc6ce29be4_0_553"/>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990"/>
              <a:buNone/>
            </a:pPr>
            <a:r>
              <a:rPr lang="en-US" sz="1740" b="0"/>
              <a:t>Synthesize IA tree test and infuse learnings into Site Map, POC Design PPT, and concepts to address user feedback in Health Apartment POC Design homepage</a:t>
            </a:r>
            <a:endParaRPr sz="1740" b="0"/>
          </a:p>
        </p:txBody>
      </p:sp>
      <p:sp>
        <p:nvSpPr>
          <p:cNvPr id="311" name="Google Shape;311;gfc6ce29be4_0_55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a:p>
        </p:txBody>
      </p:sp>
      <p:pic>
        <p:nvPicPr>
          <p:cNvPr id="312" name="Google Shape;312;gfc6ce29be4_0_553"/>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313" name="Google Shape;313;gfc6ce29be4_0_553"/>
          <p:cNvSpPr txBox="1"/>
          <p:nvPr/>
        </p:nvSpPr>
        <p:spPr>
          <a:xfrm>
            <a:off x="370350" y="1854675"/>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314" name="Google Shape;314;gfc6ce29be4_0_553"/>
          <p:cNvSpPr/>
          <p:nvPr/>
        </p:nvSpPr>
        <p:spPr>
          <a:xfrm>
            <a:off x="8001000" y="300475"/>
            <a:ext cx="921300" cy="610800"/>
          </a:xfrm>
          <a:prstGeom prst="rect">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HIGH</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The deeper the nesting, higher the failure rate.</a:t>
            </a:r>
            <a:endParaRPr/>
          </a:p>
        </p:txBody>
      </p:sp>
      <p:sp>
        <p:nvSpPr>
          <p:cNvPr id="472" name="Google Shape;472;p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457200" lvl="0" indent="-381000" algn="l" rtl="0">
              <a:lnSpc>
                <a:spcPct val="120000"/>
              </a:lnSpc>
              <a:spcBef>
                <a:spcPts val="0"/>
              </a:spcBef>
              <a:spcAft>
                <a:spcPts val="0"/>
              </a:spcAft>
              <a:buClr>
                <a:schemeClr val="dk2"/>
              </a:buClr>
              <a:buSzPts val="2400"/>
              <a:buChar char="•"/>
            </a:pPr>
            <a:r>
              <a:rPr lang="en-US"/>
              <a:t>Disclaimer: IA tree test does not have the same context one would have when navigating the actual site.</a:t>
            </a:r>
            <a:endParaRPr/>
          </a:p>
        </p:txBody>
      </p:sp>
      <p:sp>
        <p:nvSpPr>
          <p:cNvPr id="473" name="Google Shape;473;p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lt2"/>
              </a:buClr>
              <a:buSzPts val="1200"/>
              <a:buNone/>
            </a:pPr>
            <a:r>
              <a:rPr lang="en-US"/>
              <a:t>INSIGHT 3</a:t>
            </a:r>
            <a:endParaRPr/>
          </a:p>
        </p:txBody>
      </p:sp>
      <p:pic>
        <p:nvPicPr>
          <p:cNvPr id="474" name="Google Shape;474;p1" descr="Chart, treemap chart&#10;&#10;Description automatically generated"/>
          <p:cNvPicPr preferRelativeResize="0"/>
          <p:nvPr/>
        </p:nvPicPr>
        <p:blipFill rotWithShape="1">
          <a:blip r:embed="rId3">
            <a:alphaModFix/>
          </a:blip>
          <a:srcRect/>
          <a:stretch/>
        </p:blipFill>
        <p:spPr>
          <a:xfrm>
            <a:off x="5469391" y="2273216"/>
            <a:ext cx="2743200" cy="24544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111111"/>
              <a:buFont typeface="Source Sans Pro"/>
              <a:buNone/>
            </a:pPr>
            <a:r>
              <a:rPr lang="en-US"/>
              <a:t>"Help and resources" is not helpful unless users know what specific information it offers.</a:t>
            </a:r>
            <a:endParaRPr/>
          </a:p>
        </p:txBody>
      </p:sp>
      <p:sp>
        <p:nvSpPr>
          <p:cNvPr id="480" name="Google Shape;480;p4"/>
          <p:cNvSpPr txBox="1">
            <a:spLocks noGrp="1"/>
          </p:cNvSpPr>
          <p:nvPr>
            <p:ph type="body" idx="1"/>
          </p:nvPr>
        </p:nvSpPr>
        <p:spPr>
          <a:xfrm>
            <a:off x="457200" y="1564282"/>
            <a:ext cx="8229600" cy="306486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US"/>
              <a:t>To do anything, people turn to help and resources.</a:t>
            </a:r>
            <a:endParaRPr/>
          </a:p>
        </p:txBody>
      </p:sp>
      <p:sp>
        <p:nvSpPr>
          <p:cNvPr id="481" name="Google Shape;481;p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lt2"/>
              </a:buClr>
              <a:buSzPts val="1200"/>
              <a:buNone/>
            </a:pPr>
            <a:r>
              <a:rPr lang="en-US"/>
              <a:t>INSIGHT 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111111"/>
              <a:buFont typeface="Source Sans Pro"/>
              <a:buNone/>
            </a:pPr>
            <a:r>
              <a:rPr lang="en-US"/>
              <a:t>User experience (UX) and information architecture (IA) are independent of one another and need to be handled separately.</a:t>
            </a:r>
            <a:endParaRPr/>
          </a:p>
        </p:txBody>
      </p:sp>
      <p:sp>
        <p:nvSpPr>
          <p:cNvPr id="487" name="Google Shape;487;p5"/>
          <p:cNvSpPr txBox="1">
            <a:spLocks noGrp="1"/>
          </p:cNvSpPr>
          <p:nvPr>
            <p:ph type="body" idx="1"/>
          </p:nvPr>
        </p:nvSpPr>
        <p:spPr>
          <a:xfrm>
            <a:off x="457200" y="1681163"/>
            <a:ext cx="8229600" cy="2947988"/>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endParaRPr/>
          </a:p>
          <a:p>
            <a:pPr marL="0" lvl="0" indent="0" algn="l" rtl="0">
              <a:lnSpc>
                <a:spcPct val="120000"/>
              </a:lnSpc>
              <a:spcBef>
                <a:spcPts val="0"/>
              </a:spcBef>
              <a:spcAft>
                <a:spcPts val="0"/>
              </a:spcAft>
              <a:buNone/>
            </a:pPr>
            <a:r>
              <a:rPr lang="en-US"/>
              <a:t>IA needs to just be IA. How the information is surfaced to the users is another exercise.</a:t>
            </a:r>
            <a:endParaRPr/>
          </a:p>
        </p:txBody>
      </p:sp>
      <p:sp>
        <p:nvSpPr>
          <p:cNvPr id="488" name="Google Shape;488;p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lt2"/>
              </a:buClr>
              <a:buSzPts val="1200"/>
              <a:buNone/>
            </a:pPr>
            <a:r>
              <a:rPr lang="en-US"/>
              <a:t>INSIGHT 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02b949df4b_0_26"/>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1111"/>
              <a:buNone/>
            </a:pPr>
            <a:r>
              <a:rPr lang="en-US"/>
              <a:t>Attempts to show everything at once is actually causing cognitive fatigue.</a:t>
            </a:r>
            <a:endParaRPr/>
          </a:p>
        </p:txBody>
      </p:sp>
      <p:sp>
        <p:nvSpPr>
          <p:cNvPr id="495" name="Google Shape;495;g102b949df4b_0_26"/>
          <p:cNvSpPr txBox="1">
            <a:spLocks noGrp="1"/>
          </p:cNvSpPr>
          <p:nvPr>
            <p:ph type="body" idx="1"/>
          </p:nvPr>
        </p:nvSpPr>
        <p:spPr>
          <a:xfrm>
            <a:off x="457200" y="1741426"/>
            <a:ext cx="8229600" cy="3352800"/>
          </a:xfrm>
          <a:prstGeom prst="rect">
            <a:avLst/>
          </a:prstGeom>
          <a:noFill/>
          <a:ln>
            <a:noFill/>
          </a:ln>
        </p:spPr>
        <p:txBody>
          <a:bodyPr spcFirstLastPara="1" wrap="square" lIns="91425" tIns="45700" rIns="91425" bIns="45700" anchor="t" anchorCtr="0">
            <a:normAutofit fontScale="62500" lnSpcReduction="10000"/>
          </a:bodyPr>
          <a:lstStyle/>
          <a:p>
            <a:pPr marL="0" lvl="0" indent="0" algn="l" rtl="0">
              <a:lnSpc>
                <a:spcPct val="120000"/>
              </a:lnSpc>
              <a:spcBef>
                <a:spcPts val="0"/>
              </a:spcBef>
              <a:spcAft>
                <a:spcPts val="0"/>
              </a:spcAft>
              <a:buSzPct val="160000"/>
              <a:buNone/>
            </a:pPr>
            <a:r>
              <a:rPr lang="en-US"/>
              <a:t>We had 322 total people view the card sort, and 255 abandoned the sort. Of the 67 people who took the card sort, 26 rated the sort as "Very Difficult" (8 people) or "Difficult" (18 people), though it's worth noting the other 41 participants rated the card sort as "Neither Easy or Difficult" (30 people), "Easy" (8 people) or "Very Easy" (3 people).</a:t>
            </a:r>
            <a:endParaRPr/>
          </a:p>
          <a:p>
            <a:pPr marL="0" lvl="0" indent="0" algn="l" rtl="0">
              <a:lnSpc>
                <a:spcPct val="120000"/>
              </a:lnSpc>
              <a:spcBef>
                <a:spcPts val="0"/>
              </a:spcBef>
              <a:spcAft>
                <a:spcPts val="0"/>
              </a:spcAft>
              <a:buSzPct val="160000"/>
              <a:buNone/>
            </a:pPr>
            <a:endParaRPr/>
          </a:p>
          <a:p>
            <a:pPr marL="0" lvl="0" indent="0" algn="l" rtl="0">
              <a:lnSpc>
                <a:spcPct val="120000"/>
              </a:lnSpc>
              <a:spcBef>
                <a:spcPts val="0"/>
              </a:spcBef>
              <a:spcAft>
                <a:spcPts val="0"/>
              </a:spcAft>
              <a:buSzPct val="160000"/>
              <a:buNone/>
            </a:pPr>
            <a:r>
              <a:rPr lang="en-US"/>
              <a:t>But it wasn't just the high abandon rate or the amount of people who rated the sort as difficult that clued us into participants having found the sort to be challenging. </a:t>
            </a:r>
            <a:endParaRPr/>
          </a:p>
          <a:p>
            <a:pPr marL="0" lvl="0" indent="0" algn="l" rtl="0">
              <a:lnSpc>
                <a:spcPct val="120000"/>
              </a:lnSpc>
              <a:spcBef>
                <a:spcPts val="0"/>
              </a:spcBef>
              <a:spcAft>
                <a:spcPts val="0"/>
              </a:spcAft>
              <a:buSzPct val="160000"/>
              <a:buNone/>
            </a:pPr>
            <a:endParaRPr/>
          </a:p>
          <a:p>
            <a:pPr marL="0" lvl="0" indent="0" algn="l" rtl="0">
              <a:lnSpc>
                <a:spcPct val="120000"/>
              </a:lnSpc>
              <a:spcBef>
                <a:spcPts val="0"/>
              </a:spcBef>
              <a:spcAft>
                <a:spcPts val="0"/>
              </a:spcAft>
              <a:buSzPct val="160000"/>
              <a:buNone/>
            </a:pPr>
            <a:r>
              <a:rPr lang="en-US"/>
              <a:t>With 45 cards, the average number of categories created was only 4, even though we expected this information to be sorted much more granularly. Likely, there was some level of cognitive fatigue that set in with so many cards, resulting in nonsense category names, like </a:t>
            </a:r>
            <a:r>
              <a:rPr lang="en-US" i="1"/>
              <a:t>numbers</a:t>
            </a:r>
            <a:r>
              <a:rPr lang="en-US"/>
              <a:t>, </a:t>
            </a:r>
            <a:r>
              <a:rPr lang="en-US" i="1"/>
              <a:t>question marks</a:t>
            </a:r>
            <a:r>
              <a:rPr lang="en-US"/>
              <a:t>, and at least two people who "completed" the sort by putting all 45 cards into one list.</a:t>
            </a:r>
            <a:endParaRPr/>
          </a:p>
          <a:p>
            <a:pPr marL="0" lvl="0" indent="0" algn="l" rtl="0">
              <a:lnSpc>
                <a:spcPct val="120000"/>
              </a:lnSpc>
              <a:spcBef>
                <a:spcPts val="0"/>
              </a:spcBef>
              <a:spcAft>
                <a:spcPts val="0"/>
              </a:spcAft>
              <a:buSzPct val="160000"/>
              <a:buNone/>
            </a:pPr>
            <a:endParaRPr/>
          </a:p>
        </p:txBody>
      </p:sp>
      <p:sp>
        <p:nvSpPr>
          <p:cNvPr id="496" name="Google Shape;496;g102b949df4b_0_2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lt2"/>
              </a:buClr>
              <a:buSzPts val="1200"/>
              <a:buFont typeface="Arial"/>
              <a:buNone/>
            </a:pPr>
            <a:r>
              <a:rPr lang="en-US"/>
              <a:t>INSIGHT 6</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102b949df4b_0_55"/>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Additional Observations</a:t>
            </a:r>
            <a:endParaRPr/>
          </a:p>
        </p:txBody>
      </p:sp>
      <p:sp>
        <p:nvSpPr>
          <p:cNvPr id="503" name="Google Shape;503;g102b949df4b_0_55"/>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457200" lvl="0" indent="-361950" algn="l" rtl="0">
              <a:lnSpc>
                <a:spcPct val="120000"/>
              </a:lnSpc>
              <a:spcBef>
                <a:spcPts val="0"/>
              </a:spcBef>
              <a:spcAft>
                <a:spcPts val="0"/>
              </a:spcAft>
              <a:buSzPts val="2100"/>
              <a:buChar char="•"/>
            </a:pPr>
            <a:r>
              <a:rPr lang="en-US" sz="2100"/>
              <a:t>Why didn’t this IA tree test build off the MyVA card sort findings? (Excerpt: “When we have a more defined/proposed IA, test that IA again via either a closed card sort or tree testing.”)</a:t>
            </a:r>
            <a:endParaRPr sz="2100"/>
          </a:p>
          <a:p>
            <a:pPr marL="457200" lvl="0" indent="-361950" algn="l" rtl="0">
              <a:lnSpc>
                <a:spcPct val="120000"/>
              </a:lnSpc>
              <a:spcBef>
                <a:spcPts val="0"/>
              </a:spcBef>
              <a:spcAft>
                <a:spcPts val="0"/>
              </a:spcAft>
              <a:buSzPts val="2100"/>
              <a:buChar char="•"/>
            </a:pPr>
            <a:r>
              <a:rPr lang="en-US" sz="2100"/>
              <a:t>Need to verify that terms most accurately represent Veterans’ mental models.</a:t>
            </a:r>
            <a:endParaRPr sz="2100"/>
          </a:p>
        </p:txBody>
      </p:sp>
      <p:sp>
        <p:nvSpPr>
          <p:cNvPr id="504" name="Google Shape;504;g102b949df4b_0_5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fc6ce29be4_0_1551"/>
          <p:cNvSpPr txBox="1">
            <a:spLocks noGrp="1"/>
          </p:cNvSpPr>
          <p:nvPr>
            <p:ph type="body" idx="1"/>
          </p:nvPr>
        </p:nvSpPr>
        <p:spPr>
          <a:xfrm>
            <a:off x="521373" y="1106222"/>
            <a:ext cx="7902000" cy="3347700"/>
          </a:xfrm>
          <a:prstGeom prst="rect">
            <a:avLst/>
          </a:prstGeom>
          <a:noFill/>
          <a:ln>
            <a:noFill/>
          </a:ln>
        </p:spPr>
        <p:txBody>
          <a:bodyPr spcFirstLastPara="1" wrap="square" lIns="91425" tIns="45700" rIns="91425" bIns="45700" anchor="t" anchorCtr="0">
            <a:normAutofit/>
          </a:bodyPr>
          <a:lstStyle/>
          <a:p>
            <a:pPr marL="457200" lvl="0" indent="-330200" algn="l" rtl="0">
              <a:lnSpc>
                <a:spcPct val="120000"/>
              </a:lnSpc>
              <a:spcBef>
                <a:spcPts val="0"/>
              </a:spcBef>
              <a:spcAft>
                <a:spcPts val="0"/>
              </a:spcAft>
              <a:buSzPts val="1600"/>
              <a:buChar char="•"/>
            </a:pPr>
            <a:r>
              <a:rPr lang="en-US" sz="1600"/>
              <a:t>HMW centralize where users self enter information?</a:t>
            </a:r>
            <a:endParaRPr sz="1600"/>
          </a:p>
          <a:p>
            <a:pPr marL="457200" lvl="0" indent="-330200" algn="l" rtl="0">
              <a:lnSpc>
                <a:spcPct val="120000"/>
              </a:lnSpc>
              <a:spcBef>
                <a:spcPts val="0"/>
              </a:spcBef>
              <a:spcAft>
                <a:spcPts val="0"/>
              </a:spcAft>
              <a:buSzPts val="1600"/>
              <a:buChar char="•"/>
            </a:pPr>
            <a:r>
              <a:rPr lang="en-US" sz="1600"/>
              <a:t>HMW differentiate content by informational vs. actionable?</a:t>
            </a:r>
            <a:endParaRPr sz="1600"/>
          </a:p>
          <a:p>
            <a:pPr marL="457200" lvl="0" indent="-330200" algn="l" rtl="0">
              <a:lnSpc>
                <a:spcPct val="120000"/>
              </a:lnSpc>
              <a:spcBef>
                <a:spcPts val="0"/>
              </a:spcBef>
              <a:spcAft>
                <a:spcPts val="0"/>
              </a:spcAft>
              <a:buSzPts val="1600"/>
              <a:buChar char="•"/>
            </a:pPr>
            <a:r>
              <a:rPr lang="en-US" sz="1600"/>
              <a:t>HMW build an IA that supports users' intentions—to learn or do?</a:t>
            </a:r>
            <a:endParaRPr sz="1600"/>
          </a:p>
          <a:p>
            <a:pPr marL="457200" lvl="0" indent="-330200" algn="l" rtl="0">
              <a:lnSpc>
                <a:spcPct val="120000"/>
              </a:lnSpc>
              <a:spcBef>
                <a:spcPts val="0"/>
              </a:spcBef>
              <a:spcAft>
                <a:spcPts val="0"/>
              </a:spcAft>
              <a:buSzPts val="1600"/>
              <a:buChar char="•"/>
            </a:pPr>
            <a:r>
              <a:rPr lang="en-US" sz="1600"/>
              <a:t>HMW put the right information (content) in the right place (IA) at the right time (unauth vs. auth)?</a:t>
            </a:r>
            <a:endParaRPr sz="1600"/>
          </a:p>
          <a:p>
            <a:pPr marL="457200" lvl="0" indent="-330200" algn="l" rtl="0">
              <a:lnSpc>
                <a:spcPct val="120000"/>
              </a:lnSpc>
              <a:spcBef>
                <a:spcPts val="0"/>
              </a:spcBef>
              <a:spcAft>
                <a:spcPts val="0"/>
              </a:spcAft>
              <a:buSzPts val="1600"/>
              <a:buChar char="•"/>
            </a:pPr>
            <a:r>
              <a:rPr lang="en-US" sz="1600"/>
              <a:t>HMW give users help and guidance for specific tasks / items?</a:t>
            </a:r>
            <a:endParaRPr sz="1600"/>
          </a:p>
          <a:p>
            <a:pPr marL="457200" lvl="0" indent="-330200" algn="l" rtl="0">
              <a:lnSpc>
                <a:spcPct val="120000"/>
              </a:lnSpc>
              <a:spcBef>
                <a:spcPts val="0"/>
              </a:spcBef>
              <a:spcAft>
                <a:spcPts val="0"/>
              </a:spcAft>
              <a:buSzPts val="1600"/>
              <a:buChar char="•"/>
            </a:pPr>
            <a:r>
              <a:rPr lang="en-US" sz="1600"/>
              <a:t>HMW only show the most important and relevant information for users such that it is unique to the other government service? (re: items that involve other government services (e.g., finance &lt;&gt; pay.gov)</a:t>
            </a:r>
            <a:endParaRPr sz="1600"/>
          </a:p>
        </p:txBody>
      </p:sp>
      <p:sp>
        <p:nvSpPr>
          <p:cNvPr id="511" name="Google Shape;511;gfc6ce29be4_0_1551"/>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25</a:t>
            </a:fld>
            <a:endParaRPr/>
          </a:p>
        </p:txBody>
      </p:sp>
      <p:sp>
        <p:nvSpPr>
          <p:cNvPr id="512" name="Google Shape;512;gfc6ce29be4_0_1551"/>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HMW...</a:t>
            </a:r>
            <a:endParaRPr/>
          </a:p>
        </p:txBody>
      </p:sp>
      <p:sp>
        <p:nvSpPr>
          <p:cNvPr id="513" name="Google Shape;513;gfc6ce29be4_0_1551"/>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OPPORTUNITIES</a:t>
            </a:r>
            <a:endParaRPr/>
          </a:p>
        </p:txBody>
      </p:sp>
      <p:pic>
        <p:nvPicPr>
          <p:cNvPr id="514" name="Google Shape;514;gfc6ce29be4_0_1551"/>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fc6ce29be4_0_825"/>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Iterate Health Apartment POC Design homepage wireframes from low to mid level of fidelity for both authenticated and unauthenticated user experiences</a:t>
            </a:r>
            <a:endParaRPr sz="1740" b="0"/>
          </a:p>
        </p:txBody>
      </p:sp>
      <p:sp>
        <p:nvSpPr>
          <p:cNvPr id="520" name="Google Shape;520;gfc6ce29be4_0_825"/>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26</a:t>
            </a:fld>
            <a:endParaRPr/>
          </a:p>
        </p:txBody>
      </p:sp>
      <p:pic>
        <p:nvPicPr>
          <p:cNvPr id="521" name="Google Shape;521;gfc6ce29be4_0_825"/>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522" name="Google Shape;522;gfc6ce29be4_0_825"/>
          <p:cNvSpPr txBox="1"/>
          <p:nvPr/>
        </p:nvSpPr>
        <p:spPr>
          <a:xfrm>
            <a:off x="370350" y="1854675"/>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523" name="Google Shape;523;gfc6ce29be4_0_825"/>
          <p:cNvSpPr/>
          <p:nvPr/>
        </p:nvSpPr>
        <p:spPr>
          <a:xfrm>
            <a:off x="8001000" y="300475"/>
            <a:ext cx="921300" cy="610800"/>
          </a:xfrm>
          <a:prstGeom prst="rect">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HIGH</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02b949e008_0_0"/>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 Captured Learnings</a:t>
            </a:r>
            <a:endParaRPr/>
          </a:p>
        </p:txBody>
      </p:sp>
      <p:sp>
        <p:nvSpPr>
          <p:cNvPr id="530" name="Google Shape;530;g102b949e008_0_0"/>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457200" lvl="0" indent="-330200" algn="l" rtl="0">
              <a:lnSpc>
                <a:spcPct val="120000"/>
              </a:lnSpc>
              <a:spcBef>
                <a:spcPts val="0"/>
              </a:spcBef>
              <a:spcAft>
                <a:spcPts val="0"/>
              </a:spcAft>
              <a:buSzPts val="1600"/>
              <a:buChar char="•"/>
            </a:pPr>
            <a:r>
              <a:rPr lang="en-US" sz="1600"/>
              <a:t>Focus on making unauthenticated content informational</a:t>
            </a:r>
            <a:endParaRPr sz="1600"/>
          </a:p>
          <a:p>
            <a:pPr marL="457200" lvl="0" indent="-330200" algn="l" rtl="0">
              <a:lnSpc>
                <a:spcPct val="120000"/>
              </a:lnSpc>
              <a:spcBef>
                <a:spcPts val="0"/>
              </a:spcBef>
              <a:spcAft>
                <a:spcPts val="0"/>
              </a:spcAft>
              <a:buSzPts val="1600"/>
              <a:buChar char="•"/>
            </a:pPr>
            <a:r>
              <a:rPr lang="en-US" sz="1600"/>
              <a:t>Organizing informational content to make it easily distinguishable from tasks</a:t>
            </a:r>
            <a:endParaRPr/>
          </a:p>
          <a:p>
            <a:pPr marL="457200" lvl="0" indent="-330200" algn="l" rtl="0">
              <a:lnSpc>
                <a:spcPct val="120000"/>
              </a:lnSpc>
              <a:spcBef>
                <a:spcPts val="0"/>
              </a:spcBef>
              <a:spcAft>
                <a:spcPts val="0"/>
              </a:spcAft>
              <a:buSzPts val="1600"/>
              <a:buChar char="•"/>
            </a:pPr>
            <a:r>
              <a:rPr lang="en-US" sz="1600"/>
              <a:t>Need to make sure things fit in design system and are technically feasible </a:t>
            </a:r>
            <a:endParaRPr/>
          </a:p>
          <a:p>
            <a:pPr marL="457200" lvl="0" indent="-330200" algn="l" rtl="0">
              <a:lnSpc>
                <a:spcPct val="120000"/>
              </a:lnSpc>
              <a:spcBef>
                <a:spcPts val="0"/>
              </a:spcBef>
              <a:spcAft>
                <a:spcPts val="0"/>
              </a:spcAft>
              <a:buSzPts val="1600"/>
              <a:buChar char="•"/>
            </a:pPr>
            <a:r>
              <a:rPr lang="en-US" sz="1600"/>
              <a:t>Important to distinguish between VA Health Care, Community Care, and My VA (IA concept 3)</a:t>
            </a:r>
            <a:endParaRPr/>
          </a:p>
          <a:p>
            <a:pPr marL="457200" lvl="0" indent="-330200" algn="l" rtl="0">
              <a:lnSpc>
                <a:spcPct val="120000"/>
              </a:lnSpc>
              <a:spcBef>
                <a:spcPts val="0"/>
              </a:spcBef>
              <a:spcAft>
                <a:spcPts val="0"/>
              </a:spcAft>
              <a:buSzPts val="1600"/>
              <a:buChar char="•"/>
            </a:pPr>
            <a:r>
              <a:rPr lang="en-US" sz="1600"/>
              <a:t>VA is unique in having a lot of self entered health data living alongside data from labs, hospitals, etc. </a:t>
            </a:r>
            <a:endParaRPr sz="1600"/>
          </a:p>
          <a:p>
            <a:pPr marL="457200" lvl="0" indent="-330200" algn="l" rtl="0">
              <a:lnSpc>
                <a:spcPct val="120000"/>
              </a:lnSpc>
              <a:spcBef>
                <a:spcPts val="0"/>
              </a:spcBef>
              <a:spcAft>
                <a:spcPts val="0"/>
              </a:spcAft>
              <a:buSzPts val="1600"/>
              <a:buChar char="•"/>
            </a:pPr>
            <a:r>
              <a:rPr lang="en-US" sz="1600"/>
              <a:t>This can confuse users because it is unusual/unexpected when compared to other health care services </a:t>
            </a:r>
            <a:endParaRPr sz="1600"/>
          </a:p>
          <a:p>
            <a:pPr marL="457200" lvl="0" indent="-330200" algn="l" rtl="0">
              <a:lnSpc>
                <a:spcPct val="120000"/>
              </a:lnSpc>
              <a:spcBef>
                <a:spcPts val="0"/>
              </a:spcBef>
              <a:spcAft>
                <a:spcPts val="0"/>
              </a:spcAft>
              <a:buSzPts val="1600"/>
              <a:buChar char="•"/>
            </a:pPr>
            <a:r>
              <a:rPr lang="en-US" sz="1600"/>
              <a:t>The key in concept 2 on next slide indicates the separation of these types </a:t>
            </a:r>
            <a:endParaRPr sz="1600"/>
          </a:p>
          <a:p>
            <a:pPr marL="0" lvl="0" indent="0" algn="l" rtl="0">
              <a:lnSpc>
                <a:spcPct val="120000"/>
              </a:lnSpc>
              <a:spcBef>
                <a:spcPts val="0"/>
              </a:spcBef>
              <a:spcAft>
                <a:spcPts val="0"/>
              </a:spcAft>
              <a:buSzPts val="2400"/>
              <a:buNone/>
            </a:pPr>
            <a:endParaRPr sz="1600"/>
          </a:p>
        </p:txBody>
      </p:sp>
      <p:sp>
        <p:nvSpPr>
          <p:cNvPr id="531" name="Google Shape;531;g102b949e008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02b949e008_0_345"/>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Link to Mural</a:t>
            </a:r>
            <a:endParaRPr/>
          </a:p>
        </p:txBody>
      </p:sp>
      <p:sp>
        <p:nvSpPr>
          <p:cNvPr id="538" name="Google Shape;538;g102b949e008_0_34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539" name="Google Shape;539;g102b949e008_0_345"/>
          <p:cNvSpPr txBox="1"/>
          <p:nvPr/>
        </p:nvSpPr>
        <p:spPr>
          <a:xfrm>
            <a:off x="457200" y="1330546"/>
            <a:ext cx="7843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3"/>
              </a:rPr>
              <a:t>https://app.mural.co/t/innovationboards1199/m/innovationboards1199/1637193544636/1f9cdf6afcc3fd7bb8d2f8ba851a6041353abec1?sender=u257b57923703399236fc7616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02b949e008_0_30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IA Concept 2</a:t>
            </a:r>
            <a:endParaRPr/>
          </a:p>
        </p:txBody>
      </p:sp>
      <p:sp>
        <p:nvSpPr>
          <p:cNvPr id="546" name="Google Shape;546;g102b949e008_0_30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pic>
        <p:nvPicPr>
          <p:cNvPr id="547" name="Google Shape;547;g102b949e008_0_302" descr="Graphical user interface&#10;&#10;Description automatically generated"/>
          <p:cNvPicPr preferRelativeResize="0"/>
          <p:nvPr/>
        </p:nvPicPr>
        <p:blipFill rotWithShape="1">
          <a:blip r:embed="rId3">
            <a:alphaModFix/>
          </a:blip>
          <a:srcRect/>
          <a:stretch/>
        </p:blipFill>
        <p:spPr>
          <a:xfrm>
            <a:off x="521208" y="1337465"/>
            <a:ext cx="7818121" cy="3457218"/>
          </a:xfrm>
          <a:prstGeom prst="rect">
            <a:avLst/>
          </a:prstGeom>
          <a:noFill/>
          <a:ln>
            <a:noFill/>
          </a:ln>
        </p:spPr>
      </p:pic>
      <p:pic>
        <p:nvPicPr>
          <p:cNvPr id="548" name="Google Shape;548;g102b949e008_0_302" descr="Graphical user interface, application&#10;&#10;Description automatically generated"/>
          <p:cNvPicPr preferRelativeResize="0"/>
          <p:nvPr/>
        </p:nvPicPr>
        <p:blipFill rotWithShape="1">
          <a:blip r:embed="rId4">
            <a:alphaModFix/>
          </a:blip>
          <a:srcRect/>
          <a:stretch/>
        </p:blipFill>
        <p:spPr>
          <a:xfrm>
            <a:off x="6826640" y="2839256"/>
            <a:ext cx="1512689" cy="19554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fc6ce29be4_0_280"/>
          <p:cNvSpPr txBox="1">
            <a:spLocks noGrp="1"/>
          </p:cNvSpPr>
          <p:nvPr>
            <p:ph type="body" idx="1"/>
          </p:nvPr>
        </p:nvSpPr>
        <p:spPr>
          <a:xfrm>
            <a:off x="457200" y="1168199"/>
            <a:ext cx="8229600" cy="3352800"/>
          </a:xfrm>
          <a:prstGeom prst="rect">
            <a:avLst/>
          </a:prstGeom>
          <a:noFill/>
          <a:ln>
            <a:noFill/>
          </a:ln>
        </p:spPr>
        <p:txBody>
          <a:bodyPr spcFirstLastPara="1" wrap="square" lIns="91425" tIns="45700" rIns="91425" bIns="45700" anchor="t" anchorCtr="0">
            <a:normAutofit fontScale="92500" lnSpcReduction="20000"/>
          </a:bodyPr>
          <a:lstStyle/>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POC Design: Synthesize IA tree test and infuse learnings into Site Map, POC Design PPT, and concepts to address user feedback in Health Apartment POC Design homepage</a:t>
            </a:r>
            <a:endParaRPr sz="1600">
              <a:solidFill>
                <a:srgbClr val="454454"/>
              </a:solidFill>
            </a:endParaRPr>
          </a:p>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POC Design: Iterate Health Apartment POC Design homepage wireframes from low to mid level of fidelity for both authenticated and unauthenticated user experiences</a:t>
            </a:r>
            <a:endParaRPr sz="1600">
              <a:solidFill>
                <a:srgbClr val="454454"/>
              </a:solidFill>
            </a:endParaRPr>
          </a:p>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POC Design: Review MyVA and prepare for future OCTO engagement with MyVA team</a:t>
            </a:r>
            <a:endParaRPr sz="1600">
              <a:solidFill>
                <a:srgbClr val="454454"/>
              </a:solidFill>
            </a:endParaRPr>
          </a:p>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POC Design: Synthesize navigation system research and identify additional impacts on Health Apartment POC Design</a:t>
            </a:r>
            <a:endParaRPr sz="1600">
              <a:solidFill>
                <a:srgbClr val="454454"/>
              </a:solidFill>
            </a:endParaRPr>
          </a:p>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POC Design: Define and align on clear acceptance criteria for  Health Apartment POC Design and capture in POC Design PPT</a:t>
            </a:r>
            <a:endParaRPr sz="1600">
              <a:solidFill>
                <a:srgbClr val="454454"/>
              </a:solidFill>
            </a:endParaRPr>
          </a:p>
          <a:p>
            <a:pPr marL="228600" lvl="0" indent="-170180" algn="l" rtl="0">
              <a:lnSpc>
                <a:spcPct val="120000"/>
              </a:lnSpc>
              <a:spcBef>
                <a:spcPts val="600"/>
              </a:spcBef>
              <a:spcAft>
                <a:spcPts val="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POC Design: Infuse approach to developing Health Apartment POC Design with VA.gov user research / testing processes, methods, and tools</a:t>
            </a:r>
            <a:endParaRPr sz="1600">
              <a:solidFill>
                <a:srgbClr val="454454"/>
              </a:solidFill>
            </a:endParaRPr>
          </a:p>
          <a:p>
            <a:pPr marL="228600" lvl="0" indent="-170180" algn="l" rtl="0">
              <a:lnSpc>
                <a:spcPct val="120000"/>
              </a:lnSpc>
              <a:spcBef>
                <a:spcPts val="600"/>
              </a:spcBef>
              <a:spcAft>
                <a:spcPts val="600"/>
              </a:spcAft>
              <a:buClr>
                <a:srgbClr val="454454"/>
              </a:buClr>
              <a:buSzPct val="100000"/>
              <a:buChar char="•"/>
            </a:pPr>
            <a:r>
              <a:rPr lang="en-US" sz="1600">
                <a:solidFill>
                  <a:srgbClr val="45445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Collaboration Cycle: Prepare for "2-Discover" Step in Collaboration Cycle</a:t>
            </a:r>
            <a:endParaRPr sz="1600">
              <a:solidFill>
                <a:srgbClr val="454454"/>
              </a:solidFill>
            </a:endParaRPr>
          </a:p>
        </p:txBody>
      </p:sp>
      <p:sp>
        <p:nvSpPr>
          <p:cNvPr id="320" name="Google Shape;320;gfc6ce29be4_0_28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Table of Contents </a:t>
            </a:r>
            <a:endParaRPr/>
          </a:p>
        </p:txBody>
      </p:sp>
      <p:sp>
        <p:nvSpPr>
          <p:cNvPr id="321" name="Google Shape;321;gfc6ce29be4_0_28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a:p>
        </p:txBody>
      </p:sp>
      <p:sp>
        <p:nvSpPr>
          <p:cNvPr id="322" name="Google Shape;322;gfc6ce29be4_0_28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INTRODUCTION</a:t>
            </a:r>
            <a:endParaRPr/>
          </a:p>
        </p:txBody>
      </p:sp>
      <p:pic>
        <p:nvPicPr>
          <p:cNvPr id="323" name="Google Shape;323;gfc6ce29be4_0_280"/>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02b949e008_0_310"/>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IA Concept 2: Description</a:t>
            </a:r>
            <a:endParaRPr/>
          </a:p>
        </p:txBody>
      </p:sp>
      <p:sp>
        <p:nvSpPr>
          <p:cNvPr id="555" name="Google Shape;555;g102b949e008_0_31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556" name="Google Shape;556;g102b949e008_0_310"/>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77500" lnSpcReduction="10000"/>
          </a:bodyPr>
          <a:lstStyle/>
          <a:p>
            <a:pPr marL="457200" lvl="0" indent="-346710" algn="l" rtl="0">
              <a:lnSpc>
                <a:spcPct val="120000"/>
              </a:lnSpc>
              <a:spcBef>
                <a:spcPts val="0"/>
              </a:spcBef>
              <a:spcAft>
                <a:spcPts val="0"/>
              </a:spcAft>
              <a:buSzPct val="100000"/>
              <a:buChar char="•"/>
            </a:pPr>
            <a:r>
              <a:rPr lang="en-US"/>
              <a:t>Evolution of Concept 1 (from previous sprint)</a:t>
            </a:r>
            <a:endParaRPr/>
          </a:p>
          <a:p>
            <a:pPr marL="457200" lvl="0" indent="-346710" algn="l" rtl="0">
              <a:lnSpc>
                <a:spcPct val="120000"/>
              </a:lnSpc>
              <a:spcBef>
                <a:spcPts val="0"/>
              </a:spcBef>
              <a:spcAft>
                <a:spcPts val="0"/>
              </a:spcAft>
              <a:buSzPct val="100000"/>
              <a:buChar char="•"/>
            </a:pPr>
            <a:r>
              <a:rPr lang="en-US"/>
              <a:t>Removing health care as top level nav since it was confusing users per IA tree test results</a:t>
            </a:r>
            <a:endParaRPr/>
          </a:p>
          <a:p>
            <a:pPr marL="457200" lvl="0" indent="-346710" algn="l" rtl="0">
              <a:lnSpc>
                <a:spcPct val="120000"/>
              </a:lnSpc>
              <a:spcBef>
                <a:spcPts val="0"/>
              </a:spcBef>
              <a:spcAft>
                <a:spcPts val="0"/>
              </a:spcAft>
              <a:buSzPct val="100000"/>
              <a:buChar char="•"/>
            </a:pPr>
            <a:r>
              <a:rPr lang="en-US"/>
              <a:t>Using ”medical” instead of health care per </a:t>
            </a:r>
            <a:r>
              <a:rPr lang="en-US" u="sng">
                <a:solidFill>
                  <a:schemeClr val="hlink"/>
                </a:solidFill>
                <a:hlinkClick r:id="rId3"/>
              </a:rPr>
              <a:t>card sort results from myVA </a:t>
            </a:r>
            <a:endParaRPr/>
          </a:p>
          <a:p>
            <a:pPr marL="457200" lvl="0" indent="-346710" algn="l" rtl="0">
              <a:lnSpc>
                <a:spcPct val="120000"/>
              </a:lnSpc>
              <a:spcBef>
                <a:spcPts val="0"/>
              </a:spcBef>
              <a:spcAft>
                <a:spcPts val="0"/>
              </a:spcAft>
              <a:buSzPct val="100000"/>
              <a:buChar char="•"/>
            </a:pPr>
            <a:r>
              <a:rPr lang="en-US"/>
              <a:t>Dashboard surfacing popular tasks (appointments and messages) as inspiration from </a:t>
            </a:r>
            <a:r>
              <a:rPr lang="en-US" u="sng">
                <a:solidFill>
                  <a:schemeClr val="hlink"/>
                </a:solidFill>
                <a:hlinkClick r:id="rId4"/>
              </a:rPr>
              <a:t>myVA research results </a:t>
            </a:r>
            <a:r>
              <a:rPr lang="en-US"/>
              <a:t>(veterans want their tasks to be front and center)</a:t>
            </a:r>
            <a:endParaRPr/>
          </a:p>
          <a:p>
            <a:pPr marL="457200" lvl="0" indent="-346710" algn="l" rtl="0">
              <a:lnSpc>
                <a:spcPct val="120000"/>
              </a:lnSpc>
              <a:spcBef>
                <a:spcPts val="0"/>
              </a:spcBef>
              <a:spcAft>
                <a:spcPts val="0"/>
              </a:spcAft>
              <a:buSzPct val="100000"/>
              <a:buChar char="•"/>
            </a:pPr>
            <a:r>
              <a:rPr lang="en-US"/>
              <a:t>Accounting for users without health care in IA needs more consideration </a:t>
            </a:r>
            <a:endParaRPr/>
          </a:p>
          <a:p>
            <a:pPr marL="457200" lvl="0" indent="-346710" algn="l" rtl="0">
              <a:lnSpc>
                <a:spcPct val="120000"/>
              </a:lnSpc>
              <a:spcBef>
                <a:spcPts val="0"/>
              </a:spcBef>
              <a:spcAft>
                <a:spcPts val="0"/>
              </a:spcAft>
              <a:buSzPct val="100000"/>
              <a:buChar char="•"/>
            </a:pPr>
            <a:r>
              <a:rPr lang="en-US"/>
              <a:t>Prioritizes point 2 in </a:t>
            </a:r>
            <a:r>
              <a:rPr lang="en-US" u="sng">
                <a:solidFill>
                  <a:schemeClr val="hlink"/>
                </a:solidFill>
                <a:hlinkClick r:id="rId5"/>
              </a:rPr>
              <a:t>VA Design Principles</a:t>
            </a:r>
            <a:r>
              <a:rPr lang="en-US"/>
              <a:t>: keeping things simple by limiting the number of categories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02b949e008_0_317"/>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IA Concept 2: Future Tests</a:t>
            </a:r>
            <a:endParaRPr/>
          </a:p>
        </p:txBody>
      </p:sp>
      <p:sp>
        <p:nvSpPr>
          <p:cNvPr id="563" name="Google Shape;563;g102b949e008_0_31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564" name="Google Shape;564;g102b949e008_0_317"/>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92500"/>
          </a:bodyPr>
          <a:lstStyle/>
          <a:p>
            <a:pPr marL="342900" lvl="0" indent="-331470" algn="l" rtl="0">
              <a:lnSpc>
                <a:spcPct val="120000"/>
              </a:lnSpc>
              <a:spcBef>
                <a:spcPts val="0"/>
              </a:spcBef>
              <a:spcAft>
                <a:spcPts val="0"/>
              </a:spcAft>
              <a:buSzPct val="100000"/>
              <a:buChar char="•"/>
            </a:pPr>
            <a:r>
              <a:rPr lang="en-US"/>
              <a:t>Is “medical” as a top level nav item too similar to “health care” and likely to cause the same confusion? </a:t>
            </a:r>
            <a:endParaRPr/>
          </a:p>
          <a:p>
            <a:pPr marL="342900" lvl="0" indent="-331470" algn="l" rtl="0">
              <a:lnSpc>
                <a:spcPct val="120000"/>
              </a:lnSpc>
              <a:spcBef>
                <a:spcPts val="0"/>
              </a:spcBef>
              <a:spcAft>
                <a:spcPts val="0"/>
              </a:spcAft>
              <a:buSzPct val="100000"/>
              <a:buChar char="•"/>
            </a:pPr>
            <a:r>
              <a:rPr lang="en-US"/>
              <a:t>Will users be looking for ”benefits” instead of “coverage” ?</a:t>
            </a:r>
            <a:endParaRPr/>
          </a:p>
          <a:p>
            <a:pPr marL="342900" lvl="0" indent="-331470" algn="l" rtl="0">
              <a:lnSpc>
                <a:spcPct val="120000"/>
              </a:lnSpc>
              <a:spcBef>
                <a:spcPts val="0"/>
              </a:spcBef>
              <a:spcAft>
                <a:spcPts val="0"/>
              </a:spcAft>
              <a:buSzPct val="100000"/>
              <a:buChar char="•"/>
            </a:pPr>
            <a:r>
              <a:rPr lang="en-US"/>
              <a:t>Best title for resources section (we know help is confusing based on IA tree test results but the “best” alternative is unclear)</a:t>
            </a:r>
            <a:endParaRPr/>
          </a:p>
          <a:p>
            <a:pPr marL="342900" lvl="0" indent="-331470" algn="l" rtl="0">
              <a:lnSpc>
                <a:spcPct val="120000"/>
              </a:lnSpc>
              <a:spcBef>
                <a:spcPts val="0"/>
              </a:spcBef>
              <a:spcAft>
                <a:spcPts val="0"/>
              </a:spcAft>
              <a:buSzPct val="100000"/>
              <a:buChar char="•"/>
            </a:pPr>
            <a:r>
              <a:rPr lang="en-US"/>
              <a:t>“Dashboard” category may create confusion with myVA – possible solutions include linking to myVA, changing the title, or fusing concepts together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02b949e008_0_324"/>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 IA Concept 3</a:t>
            </a:r>
            <a:endParaRPr/>
          </a:p>
        </p:txBody>
      </p:sp>
      <p:sp>
        <p:nvSpPr>
          <p:cNvPr id="571" name="Google Shape;571;g102b949e008_0_3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pic>
        <p:nvPicPr>
          <p:cNvPr id="572" name="Google Shape;572;g102b949e008_0_324" descr="A picture containing graphical user interface&#10;&#10;Description automatically generated"/>
          <p:cNvPicPr preferRelativeResize="0"/>
          <p:nvPr/>
        </p:nvPicPr>
        <p:blipFill rotWithShape="1">
          <a:blip r:embed="rId3">
            <a:alphaModFix/>
          </a:blip>
          <a:srcRect/>
          <a:stretch/>
        </p:blipFill>
        <p:spPr>
          <a:xfrm>
            <a:off x="534924" y="1343614"/>
            <a:ext cx="8074152" cy="36536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102b949e008_0_331"/>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IA Concept 3: Description</a:t>
            </a:r>
            <a:endParaRPr/>
          </a:p>
        </p:txBody>
      </p:sp>
      <p:sp>
        <p:nvSpPr>
          <p:cNvPr id="579" name="Google Shape;579;g102b949e008_0_3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580" name="Google Shape;580;g102b949e008_0_33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70000" lnSpcReduction="20000"/>
          </a:bodyPr>
          <a:lstStyle/>
          <a:p>
            <a:pPr marL="342900" lvl="0" indent="-305829" algn="l" rtl="0">
              <a:lnSpc>
                <a:spcPct val="120000"/>
              </a:lnSpc>
              <a:spcBef>
                <a:spcPts val="0"/>
              </a:spcBef>
              <a:spcAft>
                <a:spcPts val="0"/>
              </a:spcAft>
              <a:buSzPct val="108107"/>
              <a:buChar char="•"/>
            </a:pPr>
            <a:r>
              <a:rPr lang="en-US"/>
              <a:t>More top level categories preserves the sections that had high success rates in IA test</a:t>
            </a:r>
            <a:endParaRPr/>
          </a:p>
          <a:p>
            <a:pPr marL="342900" lvl="0" indent="-305829" algn="l" rtl="0">
              <a:lnSpc>
                <a:spcPct val="120000"/>
              </a:lnSpc>
              <a:spcBef>
                <a:spcPts val="0"/>
              </a:spcBef>
              <a:spcAft>
                <a:spcPts val="0"/>
              </a:spcAft>
              <a:buSzPct val="108107"/>
              <a:buChar char="•"/>
            </a:pPr>
            <a:r>
              <a:rPr lang="en-US"/>
              <a:t>Home page will include personalized info (see wireframes section) </a:t>
            </a:r>
            <a:endParaRPr/>
          </a:p>
          <a:p>
            <a:pPr marL="342900" lvl="0" indent="-305829" algn="l" rtl="0">
              <a:lnSpc>
                <a:spcPct val="120000"/>
              </a:lnSpc>
              <a:spcBef>
                <a:spcPts val="0"/>
              </a:spcBef>
              <a:spcAft>
                <a:spcPts val="0"/>
              </a:spcAft>
              <a:buSzPct val="108107"/>
              <a:buChar char="•"/>
            </a:pPr>
            <a:r>
              <a:rPr lang="en-US"/>
              <a:t>Distinguishing between self entered health data and other health data via “patient information” section under health care</a:t>
            </a:r>
            <a:endParaRPr/>
          </a:p>
          <a:p>
            <a:pPr marL="342900" lvl="0" indent="-305829" algn="l" rtl="0">
              <a:lnSpc>
                <a:spcPct val="120000"/>
              </a:lnSpc>
              <a:spcBef>
                <a:spcPts val="0"/>
              </a:spcBef>
              <a:spcAft>
                <a:spcPts val="0"/>
              </a:spcAft>
              <a:buSzPct val="108107"/>
              <a:buChar char="•"/>
            </a:pPr>
            <a:r>
              <a:rPr lang="en-US"/>
              <a:t>Distinguishing types of health care info (community, VA, personal)</a:t>
            </a:r>
            <a:endParaRPr/>
          </a:p>
          <a:p>
            <a:pPr marL="342900" lvl="0" indent="-305829" algn="l" rtl="0">
              <a:lnSpc>
                <a:spcPct val="120000"/>
              </a:lnSpc>
              <a:spcBef>
                <a:spcPts val="0"/>
              </a:spcBef>
              <a:spcAft>
                <a:spcPts val="0"/>
              </a:spcAft>
              <a:buSzPct val="108107"/>
              <a:buChar char="•"/>
            </a:pPr>
            <a:r>
              <a:rPr lang="en-US"/>
              <a:t>Need to move “travel pay” outside of billing section since it is reimbursement (are there other types of reimbursements?) </a:t>
            </a:r>
            <a:endParaRPr/>
          </a:p>
          <a:p>
            <a:pPr marL="0" lvl="0" indent="0" algn="l" rtl="0">
              <a:lnSpc>
                <a:spcPct val="120000"/>
              </a:lnSpc>
              <a:spcBef>
                <a:spcPts val="0"/>
              </a:spcBef>
              <a:spcAft>
                <a:spcPts val="0"/>
              </a:spcAft>
              <a:buSzPct val="108107"/>
              <a:buNone/>
            </a:pPr>
            <a:r>
              <a:rPr lang="en-US"/>
              <a:t> </a:t>
            </a:r>
            <a:endParaRPr/>
          </a:p>
          <a:p>
            <a:pPr marL="0" lvl="0" indent="0" algn="l" rtl="0">
              <a:lnSpc>
                <a:spcPct val="120000"/>
              </a:lnSpc>
              <a:spcBef>
                <a:spcPts val="0"/>
              </a:spcBef>
              <a:spcAft>
                <a:spcPts val="0"/>
              </a:spcAft>
              <a:buSzPct val="108107"/>
              <a:buNone/>
            </a:pPr>
            <a:endParaRPr/>
          </a:p>
          <a:p>
            <a:pPr marL="0" lvl="0" indent="0" algn="l" rtl="0">
              <a:lnSpc>
                <a:spcPct val="120000"/>
              </a:lnSpc>
              <a:spcBef>
                <a:spcPts val="0"/>
              </a:spcBef>
              <a:spcAft>
                <a:spcPts val="0"/>
              </a:spcAft>
              <a:buSzPct val="108107"/>
              <a:buNone/>
            </a:pPr>
            <a:endParaRPr/>
          </a:p>
          <a:p>
            <a:pPr marL="0" lvl="0" indent="0" algn="l" rtl="0">
              <a:lnSpc>
                <a:spcPct val="120000"/>
              </a:lnSpc>
              <a:spcBef>
                <a:spcPts val="0"/>
              </a:spcBef>
              <a:spcAft>
                <a:spcPts val="0"/>
              </a:spcAft>
              <a:buSzPct val="108107"/>
              <a:buNone/>
            </a:pPr>
            <a:endParaRPr/>
          </a:p>
          <a:p>
            <a:pPr marL="0" lvl="0" indent="0" algn="l" rtl="0">
              <a:lnSpc>
                <a:spcPct val="120000"/>
              </a:lnSpc>
              <a:spcBef>
                <a:spcPts val="0"/>
              </a:spcBef>
              <a:spcAft>
                <a:spcPts val="0"/>
              </a:spcAft>
              <a:buSzPct val="108107"/>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02b949e008_0_338"/>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IA Concept 3: Future Tests</a:t>
            </a:r>
            <a:endParaRPr/>
          </a:p>
        </p:txBody>
      </p:sp>
      <p:sp>
        <p:nvSpPr>
          <p:cNvPr id="587" name="Google Shape;587;g102b949e008_0_33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588" name="Google Shape;588;g102b949e008_0_338"/>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77500" lnSpcReduction="20000"/>
          </a:bodyPr>
          <a:lstStyle/>
          <a:p>
            <a:pPr marL="342900" lvl="0" indent="-308610" algn="l" rtl="0">
              <a:lnSpc>
                <a:spcPct val="120000"/>
              </a:lnSpc>
              <a:spcBef>
                <a:spcPts val="0"/>
              </a:spcBef>
              <a:spcAft>
                <a:spcPts val="0"/>
              </a:spcAft>
              <a:buSzPct val="100000"/>
              <a:buChar char="•"/>
            </a:pPr>
            <a:r>
              <a:rPr lang="en-US"/>
              <a:t>Health care as the top level navigation category could pose a problem in light of the IA tree test results.</a:t>
            </a:r>
            <a:endParaRPr/>
          </a:p>
          <a:p>
            <a:pPr marL="342900" lvl="0" indent="-308610" algn="l" rtl="0">
              <a:lnSpc>
                <a:spcPct val="120000"/>
              </a:lnSpc>
              <a:spcBef>
                <a:spcPts val="0"/>
              </a:spcBef>
              <a:spcAft>
                <a:spcPts val="0"/>
              </a:spcAft>
              <a:buSzPct val="100000"/>
              <a:buChar char="•"/>
            </a:pPr>
            <a:r>
              <a:rPr lang="en-US"/>
              <a:t>Possible confusion separating medical records from health care section (since medical and health care are synonymous)</a:t>
            </a:r>
            <a:endParaRPr/>
          </a:p>
          <a:p>
            <a:pPr marL="342900" lvl="0" indent="-308610" algn="l" rtl="0">
              <a:lnSpc>
                <a:spcPct val="120000"/>
              </a:lnSpc>
              <a:spcBef>
                <a:spcPts val="0"/>
              </a:spcBef>
              <a:spcAft>
                <a:spcPts val="0"/>
              </a:spcAft>
              <a:buSzPct val="100000"/>
              <a:buChar char="•"/>
            </a:pPr>
            <a:r>
              <a:rPr lang="en-US"/>
              <a:t>What makes the most sense in the resources section keeping in mind veteran’s distinction between informational content and task-oriented content</a:t>
            </a:r>
            <a:endParaRPr/>
          </a:p>
          <a:p>
            <a:pPr marL="342900" lvl="0" indent="-308610" algn="l" rtl="0">
              <a:lnSpc>
                <a:spcPct val="120000"/>
              </a:lnSpc>
              <a:spcBef>
                <a:spcPts val="0"/>
              </a:spcBef>
              <a:spcAft>
                <a:spcPts val="0"/>
              </a:spcAft>
              <a:buSzPct val="100000"/>
              <a:buChar char="•"/>
            </a:pPr>
            <a:r>
              <a:rPr lang="en-US"/>
              <a:t>Making Health Supplies available from within both the Health Care section and within Pharmacy.</a:t>
            </a:r>
            <a:endParaRPr/>
          </a:p>
          <a:p>
            <a:pPr marL="342900" lvl="0" indent="-308610" algn="l" rtl="0">
              <a:lnSpc>
                <a:spcPct val="120000"/>
              </a:lnSpc>
              <a:spcBef>
                <a:spcPts val="0"/>
              </a:spcBef>
              <a:spcAft>
                <a:spcPts val="0"/>
              </a:spcAft>
              <a:buSzPct val="100000"/>
              <a:buChar char="•"/>
            </a:pPr>
            <a:r>
              <a:rPr lang="en-US"/>
              <a:t>Patient information as the name for a centralized location to update Profile information, preferences, and self-entered data (labs, vitals)</a:t>
            </a:r>
            <a:endParaRPr/>
          </a:p>
          <a:p>
            <a:pPr marL="342900" lvl="0" indent="-190500" algn="l" rtl="0">
              <a:lnSpc>
                <a:spcPct val="120000"/>
              </a:lnSpc>
              <a:spcBef>
                <a:spcPts val="0"/>
              </a:spcBef>
              <a:spcAft>
                <a:spcPts val="0"/>
              </a:spcAft>
              <a:buSzPct val="1000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102b949e008_0_35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 Impacts/Changes</a:t>
            </a:r>
            <a:endParaRPr/>
          </a:p>
        </p:txBody>
      </p:sp>
      <p:sp>
        <p:nvSpPr>
          <p:cNvPr id="595" name="Google Shape;595;g102b949e008_0_352"/>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20000"/>
              </a:lnSpc>
              <a:spcBef>
                <a:spcPts val="0"/>
              </a:spcBef>
              <a:spcAft>
                <a:spcPts val="0"/>
              </a:spcAft>
              <a:buSzPct val="100000"/>
              <a:buNone/>
            </a:pPr>
            <a:r>
              <a:rPr lang="en-US"/>
              <a:t>Some deviations from design system (larger icons, full width buttons, cards with different style of header)</a:t>
            </a: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r>
              <a:rPr lang="en-US"/>
              <a:t>Significant changes to IA, changing top level nav based on IA Tree Test results.</a:t>
            </a:r>
            <a:endParaRPr/>
          </a:p>
          <a:p>
            <a:pPr marL="457200" lvl="0" indent="-358140" algn="l" rtl="0">
              <a:lnSpc>
                <a:spcPct val="120000"/>
              </a:lnSpc>
              <a:spcBef>
                <a:spcPts val="0"/>
              </a:spcBef>
              <a:spcAft>
                <a:spcPts val="0"/>
              </a:spcAft>
              <a:buSzPct val="100000"/>
              <a:buChar char="•"/>
            </a:pPr>
            <a:r>
              <a:rPr lang="en-US"/>
              <a:t>Example: Finance, Health Supplies,  Patient Information are located under My Health Care, within the Health Care section.</a:t>
            </a:r>
            <a:endParaRPr/>
          </a:p>
          <a:p>
            <a:pPr marL="0" lvl="0" indent="0" algn="l" rtl="0">
              <a:lnSpc>
                <a:spcPct val="120000"/>
              </a:lnSpc>
              <a:spcBef>
                <a:spcPts val="0"/>
              </a:spcBef>
              <a:spcAft>
                <a:spcPts val="0"/>
              </a:spcAft>
              <a:buSzPct val="117647"/>
              <a:buNone/>
            </a:pP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endParaRPr/>
          </a:p>
        </p:txBody>
      </p:sp>
      <p:sp>
        <p:nvSpPr>
          <p:cNvPr id="596" name="Google Shape;596;g102b949e008_0_35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102b949e008_0_359"/>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 Concepts to Address User Feedback</a:t>
            </a:r>
            <a:endParaRPr/>
          </a:p>
        </p:txBody>
      </p:sp>
      <p:sp>
        <p:nvSpPr>
          <p:cNvPr id="603" name="Google Shape;603;g102b949e008_0_359"/>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120000"/>
              </a:lnSpc>
              <a:spcBef>
                <a:spcPts val="0"/>
              </a:spcBef>
              <a:spcAft>
                <a:spcPts val="0"/>
              </a:spcAft>
              <a:buSzPct val="100000"/>
              <a:buNone/>
            </a:pPr>
            <a:r>
              <a:rPr lang="en-US"/>
              <a:t>IA concept Two:</a:t>
            </a:r>
            <a:endParaRPr/>
          </a:p>
          <a:p>
            <a:pPr marL="457200" lvl="0" indent="-312420" algn="l" rtl="0">
              <a:lnSpc>
                <a:spcPct val="120000"/>
              </a:lnSpc>
              <a:spcBef>
                <a:spcPts val="0"/>
              </a:spcBef>
              <a:spcAft>
                <a:spcPts val="0"/>
              </a:spcAft>
              <a:buSzPct val="100000"/>
              <a:buChar char="•"/>
            </a:pPr>
            <a:r>
              <a:rPr lang="en-US"/>
              <a:t>Changing ”plan” to “coverage”</a:t>
            </a:r>
            <a:endParaRPr/>
          </a:p>
          <a:p>
            <a:pPr marL="457200" lvl="0" indent="-312420" algn="l" rtl="0">
              <a:lnSpc>
                <a:spcPct val="120000"/>
              </a:lnSpc>
              <a:spcBef>
                <a:spcPts val="0"/>
              </a:spcBef>
              <a:spcAft>
                <a:spcPts val="0"/>
              </a:spcAft>
              <a:buSzPct val="100000"/>
              <a:buChar char="•"/>
            </a:pPr>
            <a:r>
              <a:rPr lang="en-US"/>
              <a:t>Changing “copay” to “billing” </a:t>
            </a:r>
            <a:endParaRPr/>
          </a:p>
          <a:p>
            <a:pPr marL="457200" lvl="0" indent="-312420" algn="l" rtl="0">
              <a:lnSpc>
                <a:spcPct val="120000"/>
              </a:lnSpc>
              <a:spcBef>
                <a:spcPts val="0"/>
              </a:spcBef>
              <a:spcAft>
                <a:spcPts val="0"/>
              </a:spcAft>
              <a:buSzPct val="100000"/>
              <a:buChar char="•"/>
            </a:pPr>
            <a:r>
              <a:rPr lang="en-US"/>
              <a:t>Including a design for users who don’t have health care</a:t>
            </a:r>
            <a:endParaRPr/>
          </a:p>
          <a:p>
            <a:pPr marL="457200" lvl="0" indent="-312420" algn="l" rtl="0">
              <a:lnSpc>
                <a:spcPct val="120000"/>
              </a:lnSpc>
              <a:spcBef>
                <a:spcPts val="0"/>
              </a:spcBef>
              <a:spcAft>
                <a:spcPts val="0"/>
              </a:spcAft>
              <a:buSzPct val="100000"/>
              <a:buChar char="•"/>
            </a:pPr>
            <a:r>
              <a:rPr lang="en-US"/>
              <a:t>Sticking within the design system as much as possible (using VA sketch files) </a:t>
            </a:r>
            <a:endParaRPr/>
          </a:p>
          <a:p>
            <a:pPr marL="0" lvl="0" indent="0" algn="l" rtl="0">
              <a:lnSpc>
                <a:spcPct val="120000"/>
              </a:lnSpc>
              <a:spcBef>
                <a:spcPts val="0"/>
              </a:spcBef>
              <a:spcAft>
                <a:spcPts val="0"/>
              </a:spcAft>
              <a:buSzPct val="181818"/>
              <a:buNone/>
            </a:pPr>
            <a:r>
              <a:rPr lang="en-US"/>
              <a:t>IA concept Three:</a:t>
            </a:r>
            <a:endParaRPr/>
          </a:p>
          <a:p>
            <a:pPr marL="457200" lvl="0" indent="-312420" algn="l" rtl="0">
              <a:lnSpc>
                <a:spcPct val="120000"/>
              </a:lnSpc>
              <a:spcBef>
                <a:spcPts val="0"/>
              </a:spcBef>
              <a:spcAft>
                <a:spcPts val="0"/>
              </a:spcAft>
              <a:buSzPct val="100000"/>
              <a:buChar char="•"/>
            </a:pPr>
            <a:r>
              <a:rPr lang="en-US"/>
              <a:t>Changed “Billing” to “Finance”</a:t>
            </a:r>
            <a:endParaRPr/>
          </a:p>
          <a:p>
            <a:pPr marL="457200" lvl="0" indent="-312420" algn="l" rtl="0">
              <a:lnSpc>
                <a:spcPct val="120000"/>
              </a:lnSpc>
              <a:spcBef>
                <a:spcPts val="0"/>
              </a:spcBef>
              <a:spcAft>
                <a:spcPts val="0"/>
              </a:spcAft>
              <a:buSzPct val="100000"/>
              <a:buChar char="•"/>
            </a:pPr>
            <a:r>
              <a:rPr lang="en-US"/>
              <a:t>Health Records section includes the Blue Button report, VA Medical Images and reports, Electronic record sharing options, and Health Summary in a simplified page. (Having a single page for each of these items when the page content is almost identical is redundant.)</a:t>
            </a:r>
            <a:endParaRPr/>
          </a:p>
          <a:p>
            <a:pPr marL="457200" lvl="0" indent="-312420" algn="l" rtl="0">
              <a:lnSpc>
                <a:spcPct val="120000"/>
              </a:lnSpc>
              <a:spcBef>
                <a:spcPts val="0"/>
              </a:spcBef>
              <a:spcAft>
                <a:spcPts val="0"/>
              </a:spcAft>
              <a:buSzPct val="100000"/>
              <a:buChar char="•"/>
            </a:pPr>
            <a:r>
              <a:rPr lang="en-US"/>
              <a:t>Patient Information page to centralize where the user enters their information</a:t>
            </a:r>
            <a:endParaRPr/>
          </a:p>
          <a:p>
            <a:pPr marL="457200" lvl="0" indent="-312420" algn="l" rtl="0">
              <a:lnSpc>
                <a:spcPct val="120000"/>
              </a:lnSpc>
              <a:spcBef>
                <a:spcPts val="0"/>
              </a:spcBef>
              <a:spcAft>
                <a:spcPts val="0"/>
              </a:spcAft>
              <a:buSzPct val="100000"/>
              <a:buChar char="•"/>
            </a:pPr>
            <a:r>
              <a:rPr lang="en-US"/>
              <a:t>Patient Information Card to show personal / patient details at the top of the page (MyVA Redesign research shows that users like seeing their disability rating at the top of the page with their name)</a:t>
            </a: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r>
              <a:rPr lang="en-US"/>
              <a:t> </a:t>
            </a:r>
            <a:endParaRPr/>
          </a:p>
          <a:p>
            <a:pPr marL="0" lvl="0" indent="0" algn="l" rtl="0">
              <a:lnSpc>
                <a:spcPct val="120000"/>
              </a:lnSpc>
              <a:spcBef>
                <a:spcPts val="0"/>
              </a:spcBef>
              <a:spcAft>
                <a:spcPts val="0"/>
              </a:spcAft>
              <a:buSzPct val="100000"/>
              <a:buNone/>
            </a:pPr>
            <a:endParaRPr/>
          </a:p>
        </p:txBody>
      </p:sp>
      <p:sp>
        <p:nvSpPr>
          <p:cNvPr id="604" name="Google Shape;604;g102b949e008_0_3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02b949e008_0_366"/>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 Recommended next steps</a:t>
            </a:r>
            <a:endParaRPr/>
          </a:p>
        </p:txBody>
      </p:sp>
      <p:sp>
        <p:nvSpPr>
          <p:cNvPr id="611" name="Google Shape;611;g102b949e008_0_366"/>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endParaRPr/>
          </a:p>
          <a:p>
            <a:pPr marL="0" lvl="0" indent="0" algn="l" rtl="0">
              <a:lnSpc>
                <a:spcPct val="120000"/>
              </a:lnSpc>
              <a:spcBef>
                <a:spcPts val="0"/>
              </a:spcBef>
              <a:spcAft>
                <a:spcPts val="0"/>
              </a:spcAft>
              <a:buSzPts val="2400"/>
              <a:buNone/>
            </a:pPr>
            <a:r>
              <a:rPr lang="en-US"/>
              <a:t> </a:t>
            </a:r>
            <a:endParaRPr/>
          </a:p>
          <a:p>
            <a:pPr marL="0" lvl="0" indent="0" algn="l" rtl="0">
              <a:lnSpc>
                <a:spcPct val="120000"/>
              </a:lnSpc>
              <a:spcBef>
                <a:spcPts val="0"/>
              </a:spcBef>
              <a:spcAft>
                <a:spcPts val="0"/>
              </a:spcAft>
              <a:buSzPts val="2400"/>
              <a:buNone/>
            </a:pPr>
            <a:endParaRPr/>
          </a:p>
        </p:txBody>
      </p:sp>
      <p:sp>
        <p:nvSpPr>
          <p:cNvPr id="612" name="Google Shape;612;g102b949e008_0_36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
        <p:nvSpPr>
          <p:cNvPr id="613" name="Google Shape;613;g102b949e008_0_366"/>
          <p:cNvSpPr txBox="1"/>
          <p:nvPr/>
        </p:nvSpPr>
        <p:spPr>
          <a:xfrm>
            <a:off x="545592" y="1276351"/>
            <a:ext cx="8229600" cy="3352800"/>
          </a:xfrm>
          <a:prstGeom prst="rect">
            <a:avLst/>
          </a:prstGeom>
          <a:noFill/>
          <a:ln>
            <a:noFill/>
          </a:ln>
        </p:spPr>
        <p:txBody>
          <a:bodyPr spcFirstLastPara="1" wrap="square" lIns="91425" tIns="45700" rIns="91425" bIns="45700" anchor="t" anchorCtr="0">
            <a:normAutofit fontScale="92500" lnSpcReduction="20000"/>
          </a:bodyPr>
          <a:lstStyle/>
          <a:p>
            <a:pPr marL="457200" marR="0" lvl="0" indent="-369570" algn="l" rtl="0">
              <a:lnSpc>
                <a:spcPct val="120000"/>
              </a:lnSpc>
              <a:spcBef>
                <a:spcPts val="0"/>
              </a:spcBef>
              <a:spcAft>
                <a:spcPts val="0"/>
              </a:spcAft>
              <a:buClr>
                <a:schemeClr val="dk2"/>
              </a:buClr>
              <a:buSzPct val="100000"/>
              <a:buFont typeface="Source Sans Pro"/>
              <a:buChar char="●"/>
            </a:pPr>
            <a:r>
              <a:rPr lang="en-US" sz="2400" b="0" i="0" u="none" strike="noStrike" cap="none">
                <a:solidFill>
                  <a:schemeClr val="dk2"/>
                </a:solidFill>
                <a:latin typeface="Source Sans Pro"/>
                <a:ea typeface="Source Sans Pro"/>
                <a:cs typeface="Source Sans Pro"/>
                <a:sym typeface="Source Sans Pro"/>
              </a:rPr>
              <a:t>Everything mentioned under IA testing sections for each concept</a:t>
            </a:r>
            <a:endParaRPr sz="1400" b="0" i="0" u="none" strike="noStrike" cap="none">
              <a:solidFill>
                <a:srgbClr val="000000"/>
              </a:solidFill>
              <a:latin typeface="Arial"/>
              <a:ea typeface="Arial"/>
              <a:cs typeface="Arial"/>
              <a:sym typeface="Arial"/>
            </a:endParaRPr>
          </a:p>
          <a:p>
            <a:pPr marL="457200" marR="0" lvl="0" indent="-369570" algn="l" rtl="0">
              <a:lnSpc>
                <a:spcPct val="120000"/>
              </a:lnSpc>
              <a:spcBef>
                <a:spcPts val="0"/>
              </a:spcBef>
              <a:spcAft>
                <a:spcPts val="0"/>
              </a:spcAft>
              <a:buClr>
                <a:schemeClr val="dk2"/>
              </a:buClr>
              <a:buSzPct val="100000"/>
              <a:buFont typeface="Source Sans Pro"/>
              <a:buChar char="●"/>
            </a:pPr>
            <a:r>
              <a:rPr lang="en-US" sz="2400" b="0" i="0" u="none" strike="noStrike" cap="none">
                <a:solidFill>
                  <a:schemeClr val="dk2"/>
                </a:solidFill>
                <a:latin typeface="Source Sans Pro"/>
                <a:ea typeface="Source Sans Pro"/>
                <a:cs typeface="Source Sans Pro"/>
                <a:sym typeface="Source Sans Pro"/>
              </a:rPr>
              <a:t>“Resources” vs “Information” as header for Contact Us and Resources  (we know “help” might be problematic based on IA tree test results) </a:t>
            </a:r>
            <a:endParaRPr sz="1400" b="0" i="0" u="none" strike="noStrike" cap="none">
              <a:solidFill>
                <a:srgbClr val="000000"/>
              </a:solidFill>
              <a:latin typeface="Arial"/>
              <a:ea typeface="Arial"/>
              <a:cs typeface="Arial"/>
              <a:sym typeface="Arial"/>
            </a:endParaRPr>
          </a:p>
          <a:p>
            <a:pPr marL="457200" marR="0" lvl="0" indent="-369570" algn="l" rtl="0">
              <a:lnSpc>
                <a:spcPct val="120000"/>
              </a:lnSpc>
              <a:spcBef>
                <a:spcPts val="0"/>
              </a:spcBef>
              <a:spcAft>
                <a:spcPts val="0"/>
              </a:spcAft>
              <a:buClr>
                <a:schemeClr val="dk2"/>
              </a:buClr>
              <a:buSzPct val="100000"/>
              <a:buFont typeface="Source Sans Pro"/>
              <a:buChar char="●"/>
            </a:pPr>
            <a:r>
              <a:rPr lang="en-US" sz="2400" b="0" i="0" u="none" strike="noStrike" cap="none">
                <a:solidFill>
                  <a:schemeClr val="dk2"/>
                </a:solidFill>
                <a:latin typeface="Source Sans Pro"/>
                <a:ea typeface="Source Sans Pro"/>
                <a:cs typeface="Source Sans Pro"/>
                <a:sym typeface="Source Sans Pro"/>
              </a:rPr>
              <a:t>Test alternative wording, especially in the case of sub nav adding words such as “medical” and ”health” – ie “health supplies” vs just “supplies”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chemeClr val="dk2"/>
              </a:buClr>
              <a:buSzPct val="100000"/>
              <a:buFont typeface="Arial"/>
              <a:buNone/>
            </a:pPr>
            <a:endParaRPr sz="2400" b="0" i="0" u="none" strike="noStrike" cap="none">
              <a:solidFill>
                <a:schemeClr val="dk2"/>
              </a:solidFill>
              <a:latin typeface="Source Sans Pro"/>
              <a:ea typeface="Source Sans Pro"/>
              <a:cs typeface="Source Sans Pro"/>
              <a:sym typeface="Source Sans Pro"/>
            </a:endParaRPr>
          </a:p>
          <a:p>
            <a:pPr marL="0" marR="0" lvl="0" indent="0" algn="l" rtl="0">
              <a:lnSpc>
                <a:spcPct val="120000"/>
              </a:lnSpc>
              <a:spcBef>
                <a:spcPts val="0"/>
              </a:spcBef>
              <a:spcAft>
                <a:spcPts val="0"/>
              </a:spcAft>
              <a:buClr>
                <a:schemeClr val="dk2"/>
              </a:buClr>
              <a:buSzPct val="100000"/>
              <a:buFont typeface="Arial"/>
              <a:buNone/>
            </a:pPr>
            <a:endParaRPr sz="24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02b949e008_0_374"/>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Concept 1 Wireframes</a:t>
            </a:r>
            <a:endParaRPr/>
          </a:p>
        </p:txBody>
      </p:sp>
      <p:sp>
        <p:nvSpPr>
          <p:cNvPr id="620" name="Google Shape;620;g102b949e008_0_37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pic>
        <p:nvPicPr>
          <p:cNvPr id="621" name="Google Shape;621;g102b949e008_0_374"/>
          <p:cNvPicPr preferRelativeResize="0"/>
          <p:nvPr/>
        </p:nvPicPr>
        <p:blipFill rotWithShape="1">
          <a:blip r:embed="rId3">
            <a:alphaModFix/>
          </a:blip>
          <a:srcRect l="2794" r="2802"/>
          <a:stretch/>
        </p:blipFill>
        <p:spPr>
          <a:xfrm>
            <a:off x="274320" y="1032289"/>
            <a:ext cx="8595359" cy="37186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102b949e008_0_381"/>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Concept 1 Description</a:t>
            </a:r>
            <a:endParaRPr/>
          </a:p>
        </p:txBody>
      </p:sp>
      <p:sp>
        <p:nvSpPr>
          <p:cNvPr id="628" name="Google Shape;628;g102b949e008_0_38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629" name="Google Shape;629;g102b949e008_0_38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47500" lnSpcReduction="10000"/>
          </a:bodyPr>
          <a:lstStyle/>
          <a:p>
            <a:pPr marL="0" lvl="0" indent="0" algn="l" rtl="0">
              <a:lnSpc>
                <a:spcPct val="120000"/>
              </a:lnSpc>
              <a:spcBef>
                <a:spcPts val="0"/>
              </a:spcBef>
              <a:spcAft>
                <a:spcPts val="0"/>
              </a:spcAft>
              <a:buSzPct val="210526"/>
              <a:buNone/>
            </a:pPr>
            <a:r>
              <a:rPr lang="en-US"/>
              <a:t>Focus on </a:t>
            </a:r>
            <a:r>
              <a:rPr lang="en-US" b="1"/>
              <a:t>personalization</a:t>
            </a:r>
            <a:r>
              <a:rPr lang="en-US"/>
              <a:t> for authenticated users by:</a:t>
            </a:r>
            <a:endParaRPr/>
          </a:p>
          <a:p>
            <a:pPr marL="457200" lvl="0" indent="-300990" algn="l" rtl="0">
              <a:lnSpc>
                <a:spcPct val="120000"/>
              </a:lnSpc>
              <a:spcBef>
                <a:spcPts val="0"/>
              </a:spcBef>
              <a:spcAft>
                <a:spcPts val="0"/>
              </a:spcAft>
              <a:buSzPct val="100000"/>
              <a:buChar char="•"/>
            </a:pPr>
            <a:r>
              <a:rPr lang="en-US" sz="2400"/>
              <a:t>Showing recently visited content at the top</a:t>
            </a:r>
            <a:endParaRPr sz="2400"/>
          </a:p>
          <a:p>
            <a:pPr marL="457200" lvl="0" indent="-300990" algn="l" rtl="0">
              <a:lnSpc>
                <a:spcPct val="120000"/>
              </a:lnSpc>
              <a:spcBef>
                <a:spcPts val="0"/>
              </a:spcBef>
              <a:spcAft>
                <a:spcPts val="0"/>
              </a:spcAft>
              <a:buSzPct val="100000"/>
              <a:buChar char="•"/>
            </a:pPr>
            <a:r>
              <a:rPr lang="en-US" sz="2400"/>
              <a:t>Displaying items in progress (applications, claims) surfaced at the top</a:t>
            </a:r>
            <a:endParaRPr sz="2400"/>
          </a:p>
          <a:p>
            <a:pPr marL="457200" lvl="0" indent="-300990" algn="l" rtl="0">
              <a:lnSpc>
                <a:spcPct val="120000"/>
              </a:lnSpc>
              <a:spcBef>
                <a:spcPts val="0"/>
              </a:spcBef>
              <a:spcAft>
                <a:spcPts val="0"/>
              </a:spcAft>
              <a:buSzPct val="100000"/>
              <a:buChar char="•"/>
            </a:pPr>
            <a:r>
              <a:rPr lang="en-US" sz="2400"/>
              <a:t>Patient Information displayed at the top of the page in a card that shows disability rating, coverage they are enrolled in (health &amp; dental)</a:t>
            </a:r>
            <a:endParaRPr sz="2400"/>
          </a:p>
          <a:p>
            <a:pPr marL="457200" lvl="0" indent="-300990" algn="l" rtl="0">
              <a:lnSpc>
                <a:spcPct val="120000"/>
              </a:lnSpc>
              <a:spcBef>
                <a:spcPts val="0"/>
              </a:spcBef>
              <a:spcAft>
                <a:spcPts val="0"/>
              </a:spcAft>
              <a:buSzPct val="100000"/>
              <a:buChar char="•"/>
            </a:pPr>
            <a:r>
              <a:rPr lang="en-US" sz="2400"/>
              <a:t>Edit button on Patient Information card directs users to a single page where they can view their information (profile, VA, medications, self-entered data)</a:t>
            </a:r>
            <a:endParaRPr/>
          </a:p>
          <a:p>
            <a:pPr marL="0" lvl="0" indent="0" algn="l" rtl="0">
              <a:lnSpc>
                <a:spcPct val="120000"/>
              </a:lnSpc>
              <a:spcBef>
                <a:spcPts val="0"/>
              </a:spcBef>
              <a:spcAft>
                <a:spcPts val="0"/>
              </a:spcAft>
              <a:buSzPct val="210526"/>
              <a:buNone/>
            </a:pPr>
            <a:r>
              <a:rPr lang="en-US" b="1"/>
              <a:t>Navigation</a:t>
            </a:r>
            <a:r>
              <a:rPr lang="en-US"/>
              <a:t> (inspired by Apple TV concept)</a:t>
            </a:r>
            <a:endParaRPr/>
          </a:p>
          <a:p>
            <a:pPr marL="457200" lvl="0" indent="-300990" algn="l" rtl="0">
              <a:lnSpc>
                <a:spcPct val="120000"/>
              </a:lnSpc>
              <a:spcBef>
                <a:spcPts val="0"/>
              </a:spcBef>
              <a:spcAft>
                <a:spcPts val="0"/>
              </a:spcAft>
              <a:buSzPct val="100000"/>
              <a:buChar char="•"/>
            </a:pPr>
            <a:r>
              <a:rPr lang="en-US" sz="2400"/>
              <a:t>Big 4 surfaced near the top</a:t>
            </a:r>
            <a:endParaRPr sz="2400"/>
          </a:p>
          <a:p>
            <a:pPr marL="457200" lvl="0" indent="-300990" algn="l" rtl="0">
              <a:lnSpc>
                <a:spcPct val="120000"/>
              </a:lnSpc>
              <a:spcBef>
                <a:spcPts val="0"/>
              </a:spcBef>
              <a:spcAft>
                <a:spcPts val="0"/>
              </a:spcAft>
              <a:buSzPct val="100000"/>
              <a:buChar char="•"/>
            </a:pPr>
            <a:r>
              <a:rPr lang="en-US" sz="2400"/>
              <a:t>Mobile friendly design to pan through sections quickly (need to test horizontal scroll)</a:t>
            </a:r>
            <a:endParaRPr sz="2400"/>
          </a:p>
          <a:p>
            <a:pPr marL="457200" lvl="0" indent="-300990" algn="l" rtl="0">
              <a:lnSpc>
                <a:spcPct val="120000"/>
              </a:lnSpc>
              <a:spcBef>
                <a:spcPts val="0"/>
              </a:spcBef>
              <a:spcAft>
                <a:spcPts val="0"/>
              </a:spcAft>
              <a:buSzPct val="100000"/>
              <a:buChar char="•"/>
            </a:pPr>
            <a:r>
              <a:rPr lang="en-US" sz="2400"/>
              <a:t>Resources has the capacity to surface a lot of different relevant information in clearer/more specific categories</a:t>
            </a:r>
            <a:endParaRPr sz="2400"/>
          </a:p>
          <a:p>
            <a:pPr marL="457200" lvl="0" indent="-300990" algn="l" rtl="0">
              <a:lnSpc>
                <a:spcPct val="120000"/>
              </a:lnSpc>
              <a:spcBef>
                <a:spcPts val="0"/>
              </a:spcBef>
              <a:spcAft>
                <a:spcPts val="0"/>
              </a:spcAft>
              <a:buSzPct val="100000"/>
              <a:buChar char="•"/>
            </a:pPr>
            <a:r>
              <a:rPr lang="en-US"/>
              <a:t>Health Care broken down into three sections: My Health Care (need to test this name), VA Health Care, Community Care</a:t>
            </a:r>
            <a:endParaRPr/>
          </a:p>
          <a:p>
            <a:pPr marL="457200" lvl="0" indent="-300990" algn="l" rtl="0">
              <a:lnSpc>
                <a:spcPct val="120000"/>
              </a:lnSpc>
              <a:spcBef>
                <a:spcPts val="0"/>
              </a:spcBef>
              <a:spcAft>
                <a:spcPts val="0"/>
              </a:spcAft>
              <a:buSzPct val="100000"/>
              <a:buChar char="•"/>
            </a:pPr>
            <a:r>
              <a:rPr lang="en-US"/>
              <a:t>Benefits and Disability is located within the Health Care section under My Health Care, and also accessible via resources / search</a:t>
            </a:r>
            <a:endParaRPr/>
          </a:p>
          <a:p>
            <a:pPr marL="457200" lvl="0" indent="-300990" algn="l" rtl="0">
              <a:lnSpc>
                <a:spcPct val="120000"/>
              </a:lnSpc>
              <a:spcBef>
                <a:spcPts val="0"/>
              </a:spcBef>
              <a:spcAft>
                <a:spcPts val="0"/>
              </a:spcAft>
              <a:buSzPct val="100000"/>
              <a:buChar char="•"/>
            </a:pPr>
            <a:r>
              <a:rPr lang="en-US"/>
              <a:t>Simplified presentation</a:t>
            </a:r>
            <a:endParaRPr/>
          </a:p>
          <a:p>
            <a:pPr marL="0" lvl="0" indent="0" algn="l" rtl="0">
              <a:lnSpc>
                <a:spcPct val="120000"/>
              </a:lnSpc>
              <a:spcBef>
                <a:spcPts val="0"/>
              </a:spcBef>
              <a:spcAft>
                <a:spcPts val="0"/>
              </a:spcAft>
              <a:buSzPct val="210526"/>
              <a:buNone/>
            </a:pPr>
            <a:r>
              <a:rPr lang="en-US" b="1"/>
              <a:t>Unauthenticated</a:t>
            </a:r>
            <a:r>
              <a:rPr lang="en-US"/>
              <a:t> content is simplified and informational, clearly communicating the need to sign in order to complete tasks.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fc6ce29be4_0_1170"/>
          <p:cNvSpPr txBox="1">
            <a:spLocks noGrp="1"/>
          </p:cNvSpPr>
          <p:nvPr>
            <p:ph type="body" idx="3"/>
          </p:nvPr>
        </p:nvSpPr>
        <p:spPr>
          <a:xfrm>
            <a:off x="5069710" y="514350"/>
            <a:ext cx="36171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581"/>
              <a:buNone/>
            </a:pPr>
            <a:r>
              <a:rPr lang="en-US" sz="1900"/>
              <a:t>Goal </a:t>
            </a:r>
            <a:endParaRPr sz="1900"/>
          </a:p>
          <a:p>
            <a:pPr marL="0" lvl="0" indent="0" algn="l" rtl="0">
              <a:lnSpc>
                <a:spcPct val="100000"/>
              </a:lnSpc>
              <a:spcBef>
                <a:spcPts val="0"/>
              </a:spcBef>
              <a:spcAft>
                <a:spcPts val="0"/>
              </a:spcAft>
              <a:buSzPts val="2581"/>
              <a:buNone/>
            </a:pPr>
            <a:r>
              <a:rPr lang="en-US" sz="1900"/>
              <a:t>Methods</a:t>
            </a:r>
            <a:endParaRPr sz="1900"/>
          </a:p>
          <a:p>
            <a:pPr marL="0" lvl="0" indent="0" algn="l" rtl="0">
              <a:lnSpc>
                <a:spcPct val="100000"/>
              </a:lnSpc>
              <a:spcBef>
                <a:spcPts val="0"/>
              </a:spcBef>
              <a:spcAft>
                <a:spcPts val="0"/>
              </a:spcAft>
              <a:buSzPts val="2581"/>
              <a:buNone/>
            </a:pPr>
            <a:r>
              <a:rPr lang="en-US" sz="1900"/>
              <a:t>Recruitment</a:t>
            </a:r>
            <a:endParaRPr sz="1900"/>
          </a:p>
        </p:txBody>
      </p:sp>
      <p:sp>
        <p:nvSpPr>
          <p:cNvPr id="329" name="Google Shape;329;gfc6ce29be4_0_1170"/>
          <p:cNvSpPr txBox="1">
            <a:spLocks noGrp="1"/>
          </p:cNvSpPr>
          <p:nvPr>
            <p:ph type="title"/>
          </p:nvPr>
        </p:nvSpPr>
        <p:spPr>
          <a:xfrm>
            <a:off x="457201" y="2247901"/>
            <a:ext cx="3962400" cy="6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3000"/>
              <a:t>Research set up</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104febd8ef6_1_7"/>
          <p:cNvSpPr txBox="1">
            <a:spLocks noGrp="1"/>
          </p:cNvSpPr>
          <p:nvPr>
            <p:ph type="title"/>
          </p:nvPr>
        </p:nvSpPr>
        <p:spPr>
          <a:xfrm>
            <a:off x="457200" y="514351"/>
            <a:ext cx="8229600" cy="629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Concept 2 Wireframes</a:t>
            </a:r>
            <a:endParaRPr/>
          </a:p>
        </p:txBody>
      </p:sp>
      <p:sp>
        <p:nvSpPr>
          <p:cNvPr id="636" name="Google Shape;636;g104febd8ef6_1_7"/>
          <p:cNvSpPr txBox="1">
            <a:spLocks noGrp="1"/>
          </p:cNvSpPr>
          <p:nvPr>
            <p:ph type="body" idx="2"/>
          </p:nvPr>
        </p:nvSpPr>
        <p:spPr>
          <a:xfrm>
            <a:off x="457200" y="247650"/>
            <a:ext cx="82296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637" name="Google Shape;637;g104febd8ef6_1_7"/>
          <p:cNvPicPr preferRelativeResize="0"/>
          <p:nvPr/>
        </p:nvPicPr>
        <p:blipFill>
          <a:blip r:embed="rId3">
            <a:alphaModFix/>
          </a:blip>
          <a:stretch>
            <a:fillRect/>
          </a:stretch>
        </p:blipFill>
        <p:spPr>
          <a:xfrm>
            <a:off x="543845" y="1034450"/>
            <a:ext cx="3738150" cy="2266600"/>
          </a:xfrm>
          <a:prstGeom prst="rect">
            <a:avLst/>
          </a:prstGeom>
          <a:noFill/>
          <a:ln>
            <a:noFill/>
          </a:ln>
        </p:spPr>
      </p:pic>
      <p:pic>
        <p:nvPicPr>
          <p:cNvPr id="638" name="Google Shape;638;g104febd8ef6_1_7"/>
          <p:cNvPicPr preferRelativeResize="0"/>
          <p:nvPr/>
        </p:nvPicPr>
        <p:blipFill>
          <a:blip r:embed="rId4">
            <a:alphaModFix/>
          </a:blip>
          <a:stretch>
            <a:fillRect/>
          </a:stretch>
        </p:blipFill>
        <p:spPr>
          <a:xfrm>
            <a:off x="510774" y="3301048"/>
            <a:ext cx="3804298" cy="1783274"/>
          </a:xfrm>
          <a:prstGeom prst="rect">
            <a:avLst/>
          </a:prstGeom>
          <a:noFill/>
          <a:ln>
            <a:noFill/>
          </a:ln>
        </p:spPr>
      </p:pic>
      <p:pic>
        <p:nvPicPr>
          <p:cNvPr id="639" name="Google Shape;639;g104febd8ef6_1_7"/>
          <p:cNvPicPr preferRelativeResize="0"/>
          <p:nvPr/>
        </p:nvPicPr>
        <p:blipFill>
          <a:blip r:embed="rId5">
            <a:alphaModFix/>
          </a:blip>
          <a:stretch>
            <a:fillRect/>
          </a:stretch>
        </p:blipFill>
        <p:spPr>
          <a:xfrm>
            <a:off x="4527172" y="1034451"/>
            <a:ext cx="4524129" cy="2362750"/>
          </a:xfrm>
          <a:prstGeom prst="rect">
            <a:avLst/>
          </a:prstGeom>
          <a:noFill/>
          <a:ln>
            <a:noFill/>
          </a:ln>
        </p:spPr>
      </p:pic>
      <p:pic>
        <p:nvPicPr>
          <p:cNvPr id="640" name="Google Shape;640;g104febd8ef6_1_7"/>
          <p:cNvPicPr preferRelativeResize="0"/>
          <p:nvPr/>
        </p:nvPicPr>
        <p:blipFill>
          <a:blip r:embed="rId6">
            <a:alphaModFix/>
          </a:blip>
          <a:stretch>
            <a:fillRect/>
          </a:stretch>
        </p:blipFill>
        <p:spPr>
          <a:xfrm>
            <a:off x="4572000" y="3084425"/>
            <a:ext cx="4375823" cy="1999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104febd8ef6_1_0"/>
          <p:cNvSpPr txBox="1">
            <a:spLocks noGrp="1"/>
          </p:cNvSpPr>
          <p:nvPr>
            <p:ph type="title"/>
          </p:nvPr>
        </p:nvSpPr>
        <p:spPr>
          <a:xfrm>
            <a:off x="457200" y="514351"/>
            <a:ext cx="8229600" cy="6297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Concept 2: Descriptions</a:t>
            </a:r>
            <a:endParaRPr/>
          </a:p>
        </p:txBody>
      </p:sp>
      <p:sp>
        <p:nvSpPr>
          <p:cNvPr id="647" name="Google Shape;647;g104febd8ef6_1_0"/>
          <p:cNvSpPr txBox="1">
            <a:spLocks noGrp="1"/>
          </p:cNvSpPr>
          <p:nvPr>
            <p:ph type="body" idx="1"/>
          </p:nvPr>
        </p:nvSpPr>
        <p:spPr>
          <a:xfrm>
            <a:off x="457200" y="1276351"/>
            <a:ext cx="8229600" cy="3352800"/>
          </a:xfrm>
          <a:prstGeom prst="rect">
            <a:avLst/>
          </a:prstGeom>
        </p:spPr>
        <p:txBody>
          <a:bodyPr spcFirstLastPara="1" wrap="square" lIns="91425" tIns="45700" rIns="91425" bIns="45700" anchor="t" anchorCtr="0">
            <a:normAutofit fontScale="70000" lnSpcReduction="20000"/>
          </a:bodyPr>
          <a:lstStyle/>
          <a:p>
            <a:pPr marL="457200" lvl="0" indent="-335280" algn="l" rtl="0">
              <a:spcBef>
                <a:spcPts val="0"/>
              </a:spcBef>
              <a:spcAft>
                <a:spcPts val="0"/>
              </a:spcAft>
              <a:buSzPct val="100000"/>
              <a:buChar char="•"/>
            </a:pPr>
            <a:r>
              <a:rPr lang="en-US"/>
              <a:t>Concept two strongly encourages users to log in prior to entering the Health Apartment. </a:t>
            </a:r>
            <a:endParaRPr/>
          </a:p>
          <a:p>
            <a:pPr marL="457200" lvl="0" indent="-335280" algn="l" rtl="0">
              <a:spcBef>
                <a:spcPts val="0"/>
              </a:spcBef>
              <a:spcAft>
                <a:spcPts val="0"/>
              </a:spcAft>
              <a:buSzPct val="100000"/>
              <a:buChar char="•"/>
            </a:pPr>
            <a:r>
              <a:rPr lang="en-US"/>
              <a:t>Enforcing login enables us to provide the user with a task oriented experience along with leveraging data to only surface items that are relevant to the user.</a:t>
            </a:r>
            <a:endParaRPr/>
          </a:p>
          <a:p>
            <a:pPr marL="457200" lvl="0" indent="-335280" algn="l" rtl="0">
              <a:spcBef>
                <a:spcPts val="0"/>
              </a:spcBef>
              <a:spcAft>
                <a:spcPts val="0"/>
              </a:spcAft>
              <a:buSzPct val="100000"/>
              <a:buChar char="•"/>
            </a:pPr>
            <a:r>
              <a:rPr lang="en-US"/>
              <a:t>This concept also incorporates an onboarding process (not shown in wireframes) on the user's first login to capture any cognitive disabilities, preferences, and interests to enable us to provide a personalized, simple experience to the user. </a:t>
            </a:r>
            <a:endParaRPr/>
          </a:p>
          <a:p>
            <a:pPr marL="457200" lvl="0" indent="-335280" algn="l" rtl="0">
              <a:spcBef>
                <a:spcPts val="0"/>
              </a:spcBef>
              <a:spcAft>
                <a:spcPts val="0"/>
              </a:spcAft>
              <a:buSzPct val="100000"/>
              <a:buChar char="•"/>
            </a:pPr>
            <a:r>
              <a:rPr lang="en-US"/>
              <a:t>This concept differs from the others by displaying time sensitive notifications in their respective sections, rather than displaying all of them at the top. This decision was made based off of the MyVA 2.0 personalization research which suggested that users want to see prescription related notifications within pharmacy rather than seeing the notification once at the top, and again in pharmacy (for example)</a:t>
            </a:r>
            <a:endParaRPr/>
          </a:p>
        </p:txBody>
      </p:sp>
      <p:sp>
        <p:nvSpPr>
          <p:cNvPr id="648" name="Google Shape;648;g104febd8ef6_1_0"/>
          <p:cNvSpPr txBox="1">
            <a:spLocks noGrp="1"/>
          </p:cNvSpPr>
          <p:nvPr>
            <p:ph type="body" idx="2"/>
          </p:nvPr>
        </p:nvSpPr>
        <p:spPr>
          <a:xfrm>
            <a:off x="457200" y="247650"/>
            <a:ext cx="82296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102b949e008_0_388"/>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Concept 3 Wireframes</a:t>
            </a:r>
            <a:endParaRPr/>
          </a:p>
        </p:txBody>
      </p:sp>
      <p:sp>
        <p:nvSpPr>
          <p:cNvPr id="655" name="Google Shape;655;g102b949e008_0_38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pic>
        <p:nvPicPr>
          <p:cNvPr id="656" name="Google Shape;656;g102b949e008_0_388" descr="Graphical user interface, application&#10;&#10;Description automatically generated"/>
          <p:cNvPicPr preferRelativeResize="0"/>
          <p:nvPr/>
        </p:nvPicPr>
        <p:blipFill rotWithShape="1">
          <a:blip r:embed="rId3">
            <a:alphaModFix/>
          </a:blip>
          <a:srcRect/>
          <a:stretch/>
        </p:blipFill>
        <p:spPr>
          <a:xfrm>
            <a:off x="768096" y="1091487"/>
            <a:ext cx="7232905" cy="38043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02b949e008_0_395"/>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Concept 3 Description</a:t>
            </a:r>
            <a:endParaRPr/>
          </a:p>
        </p:txBody>
      </p:sp>
      <p:sp>
        <p:nvSpPr>
          <p:cNvPr id="663" name="Google Shape;663;g102b949e008_0_39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r>
              <a:rPr lang="en-US"/>
              <a:t>New IA Concepts</a:t>
            </a:r>
            <a:endParaRPr/>
          </a:p>
        </p:txBody>
      </p:sp>
      <p:sp>
        <p:nvSpPr>
          <p:cNvPr id="664" name="Google Shape;664;g102b949e008_0_395"/>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fontScale="77500" lnSpcReduction="10000"/>
          </a:bodyPr>
          <a:lstStyle/>
          <a:p>
            <a:pPr marL="342900" lvl="0" indent="-308610" algn="l" rtl="0">
              <a:lnSpc>
                <a:spcPct val="120000"/>
              </a:lnSpc>
              <a:spcBef>
                <a:spcPts val="0"/>
              </a:spcBef>
              <a:spcAft>
                <a:spcPts val="0"/>
              </a:spcAft>
              <a:buSzPct val="100000"/>
              <a:buChar char="•"/>
            </a:pPr>
            <a:r>
              <a:rPr lang="en-US"/>
              <a:t>Inspiration taken from concept 1 and Pittsburgh VA design</a:t>
            </a:r>
            <a:endParaRPr/>
          </a:p>
          <a:p>
            <a:pPr marL="342900" lvl="0" indent="-308610" algn="l" rtl="0">
              <a:lnSpc>
                <a:spcPct val="120000"/>
              </a:lnSpc>
              <a:spcBef>
                <a:spcPts val="0"/>
              </a:spcBef>
              <a:spcAft>
                <a:spcPts val="0"/>
              </a:spcAft>
              <a:buSzPct val="100000"/>
              <a:buChar char="•"/>
            </a:pPr>
            <a:r>
              <a:rPr lang="en-US"/>
              <a:t>Dashboard section includes personalized content (recent appointments, messages) with quick actions in web view</a:t>
            </a:r>
            <a:endParaRPr/>
          </a:p>
          <a:p>
            <a:pPr marL="342900" lvl="0" indent="-308610" algn="l" rtl="0">
              <a:lnSpc>
                <a:spcPct val="120000"/>
              </a:lnSpc>
              <a:spcBef>
                <a:spcPts val="0"/>
              </a:spcBef>
              <a:spcAft>
                <a:spcPts val="0"/>
              </a:spcAft>
              <a:buSzPct val="100000"/>
              <a:buChar char="•"/>
            </a:pPr>
            <a:r>
              <a:rPr lang="en-US"/>
              <a:t>Takes into account users without health care (alternate dashboard design)</a:t>
            </a:r>
            <a:endParaRPr/>
          </a:p>
          <a:p>
            <a:pPr marL="342900" lvl="0" indent="-308610" algn="l" rtl="0">
              <a:lnSpc>
                <a:spcPct val="120000"/>
              </a:lnSpc>
              <a:spcBef>
                <a:spcPts val="0"/>
              </a:spcBef>
              <a:spcAft>
                <a:spcPts val="0"/>
              </a:spcAft>
              <a:buSzPct val="100000"/>
              <a:buChar char="•"/>
            </a:pPr>
            <a:r>
              <a:rPr lang="en-US"/>
              <a:t>Utilizes a lot of icons in the interest of accessibility/quick scanning</a:t>
            </a: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endParaRPr/>
          </a:p>
          <a:p>
            <a:pPr marL="0" lvl="0" indent="0" algn="l" rtl="0">
              <a:lnSpc>
                <a:spcPct val="120000"/>
              </a:lnSpc>
              <a:spcBef>
                <a:spcPts val="0"/>
              </a:spcBef>
              <a:spcAft>
                <a:spcPts val="0"/>
              </a:spcAft>
              <a:buSzPct val="1000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02b949e008_0_40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Link to Mural</a:t>
            </a:r>
            <a:endParaRPr/>
          </a:p>
        </p:txBody>
      </p:sp>
      <p:sp>
        <p:nvSpPr>
          <p:cNvPr id="671" name="Google Shape;671;g102b949e008_0_40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200"/>
              <a:buNone/>
            </a:pPr>
            <a:endParaRPr/>
          </a:p>
        </p:txBody>
      </p:sp>
      <p:sp>
        <p:nvSpPr>
          <p:cNvPr id="672" name="Google Shape;672;g102b949e008_0_402"/>
          <p:cNvSpPr txBox="1"/>
          <p:nvPr/>
        </p:nvSpPr>
        <p:spPr>
          <a:xfrm>
            <a:off x="457200" y="1281211"/>
            <a:ext cx="7680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3"/>
              </a:rPr>
              <a:t>https://app.mural.co/t/innovationboards1199/m/innovationboards1199/1637339373869/778cf4f440b9a4e21e1eb3890fdf0bae951074d0?sender=u257b57923703399236fc7616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fc6ce29be4_0_833"/>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Review MyVA and prepare for future OCTO engagement with MyVA team</a:t>
            </a:r>
            <a:endParaRPr sz="1740" b="0"/>
          </a:p>
        </p:txBody>
      </p:sp>
      <p:sp>
        <p:nvSpPr>
          <p:cNvPr id="678" name="Google Shape;678;gfc6ce29be4_0_83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45</a:t>
            </a:fld>
            <a:endParaRPr/>
          </a:p>
        </p:txBody>
      </p:sp>
      <p:pic>
        <p:nvPicPr>
          <p:cNvPr id="679" name="Google Shape;679;gfc6ce29be4_0_833"/>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680" name="Google Shape;680;gfc6ce29be4_0_833"/>
          <p:cNvSpPr txBox="1"/>
          <p:nvPr/>
        </p:nvSpPr>
        <p:spPr>
          <a:xfrm>
            <a:off x="370350" y="2024950"/>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681" name="Google Shape;681;gfc6ce29be4_0_833"/>
          <p:cNvSpPr/>
          <p:nvPr/>
        </p:nvSpPr>
        <p:spPr>
          <a:xfrm>
            <a:off x="8001000" y="300475"/>
            <a:ext cx="921300" cy="610800"/>
          </a:xfrm>
          <a:prstGeom prst="rect">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HIGH</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MyVA and APT (Concept) Overlap</a:t>
            </a:r>
            <a:endParaRPr/>
          </a:p>
        </p:txBody>
      </p:sp>
      <p:sp>
        <p:nvSpPr>
          <p:cNvPr id="687" name="Google Shape;687;p6"/>
          <p:cNvSpPr txBox="1"/>
          <p:nvPr/>
        </p:nvSpPr>
        <p:spPr>
          <a:xfrm>
            <a:off x="231668" y="1238506"/>
            <a:ext cx="30423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a:solidFill>
                  <a:srgbClr val="000000"/>
                </a:solidFill>
                <a:latin typeface="Source Sans Pro"/>
                <a:ea typeface="Source Sans Pro"/>
                <a:cs typeface="Source Sans Pro"/>
                <a:sym typeface="Source Sans Pro"/>
              </a:rPr>
              <a:t>Observations:</a:t>
            </a:r>
            <a:endParaRPr>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400"/>
              <a:buFont typeface="Source Sans Pro"/>
              <a:buChar char="•"/>
            </a:pPr>
            <a:r>
              <a:rPr lang="en-US" sz="1400" i="0" u="none" strike="noStrike" cap="none">
                <a:solidFill>
                  <a:srgbClr val="000000"/>
                </a:solidFill>
                <a:latin typeface="Source Sans Pro"/>
                <a:ea typeface="Source Sans Pro"/>
                <a:cs typeface="Source Sans Pro"/>
                <a:sym typeface="Source Sans Pro"/>
              </a:rPr>
              <a:t>Massive potential overlaps and redundancies between MyVA and the APT concept (as currently constructed), including messaging, appointment scheduling, and applying for health benefits</a:t>
            </a:r>
            <a:endParaRPr>
              <a:latin typeface="Source Sans Pro"/>
              <a:ea typeface="Source Sans Pro"/>
              <a:cs typeface="Source Sans Pro"/>
              <a:sym typeface="Source Sans Pro"/>
            </a:endParaRPr>
          </a:p>
          <a:p>
            <a:pPr marL="285750" marR="0" lvl="0" indent="-285750" algn="l" rtl="0">
              <a:lnSpc>
                <a:spcPct val="100000"/>
              </a:lnSpc>
              <a:spcBef>
                <a:spcPts val="0"/>
              </a:spcBef>
              <a:spcAft>
                <a:spcPts val="0"/>
              </a:spcAft>
              <a:buClr>
                <a:srgbClr val="000000"/>
              </a:buClr>
              <a:buSzPts val="1400"/>
              <a:buFont typeface="Source Sans Pro"/>
              <a:buChar char="•"/>
            </a:pPr>
            <a:r>
              <a:rPr lang="en-US" sz="1400" i="0" u="none" strike="noStrike" cap="none">
                <a:solidFill>
                  <a:srgbClr val="000000"/>
                </a:solidFill>
                <a:latin typeface="Source Sans Pro"/>
                <a:ea typeface="Source Sans Pro"/>
                <a:cs typeface="Source Sans Pro"/>
                <a:sym typeface="Source Sans Pro"/>
              </a:rPr>
              <a:t>"Profile" is also an area of concern, as having two different profiles in two different pages could confuse users</a:t>
            </a:r>
            <a:endParaRPr sz="1400" i="0" u="none" strike="noStrike" cap="none">
              <a:solidFill>
                <a:srgbClr val="000000"/>
              </a:solidFill>
              <a:latin typeface="Source Sans Pro"/>
              <a:ea typeface="Source Sans Pro"/>
              <a:cs typeface="Source Sans Pro"/>
              <a:sym typeface="Source Sans Pro"/>
            </a:endParaRPr>
          </a:p>
          <a:p>
            <a:pPr marL="285750" marR="0" lvl="0" indent="-285750" algn="l" rtl="0">
              <a:lnSpc>
                <a:spcPct val="100000"/>
              </a:lnSpc>
              <a:spcBef>
                <a:spcPts val="0"/>
              </a:spcBef>
              <a:spcAft>
                <a:spcPts val="0"/>
              </a:spcAft>
              <a:buSzPts val="1400"/>
              <a:buFont typeface="Source Sans Pro"/>
              <a:buChar char="•"/>
            </a:pPr>
            <a:r>
              <a:rPr lang="en-US">
                <a:latin typeface="Source Sans Pro"/>
                <a:ea typeface="Source Sans Pro"/>
                <a:cs typeface="Source Sans Pro"/>
                <a:sym typeface="Source Sans Pro"/>
              </a:rPr>
              <a:t>Types of records in “Records” section should be specifically called out to avoid confusion</a:t>
            </a:r>
            <a:endParaRPr>
              <a:latin typeface="Source Sans Pro"/>
              <a:ea typeface="Source Sans Pro"/>
              <a:cs typeface="Source Sans Pro"/>
              <a:sym typeface="Source Sans Pro"/>
            </a:endParaRPr>
          </a:p>
          <a:p>
            <a:pPr marL="285750" marR="0" lvl="0"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urce Sans Pro"/>
              <a:ea typeface="Source Sans Pro"/>
              <a:cs typeface="Source Sans Pro"/>
              <a:sym typeface="Source Sans Pro"/>
            </a:endParaRPr>
          </a:p>
          <a:p>
            <a:pPr marL="285750" marR="0" lvl="0"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urce Sans Pro"/>
              <a:ea typeface="Source Sans Pro"/>
              <a:cs typeface="Source Sans Pro"/>
              <a:sym typeface="Source Sans Pro"/>
            </a:endParaRPr>
          </a:p>
          <a:p>
            <a:pPr marL="285750" marR="0" lvl="0" indent="-19685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Source Sans Pro"/>
              <a:ea typeface="Source Sans Pro"/>
              <a:cs typeface="Source Sans Pro"/>
              <a:sym typeface="Source Sans Pro"/>
            </a:endParaRPr>
          </a:p>
        </p:txBody>
      </p:sp>
      <p:pic>
        <p:nvPicPr>
          <p:cNvPr id="688" name="Google Shape;688;p6"/>
          <p:cNvPicPr preferRelativeResize="0"/>
          <p:nvPr/>
        </p:nvPicPr>
        <p:blipFill>
          <a:blip r:embed="rId3">
            <a:alphaModFix/>
          </a:blip>
          <a:stretch>
            <a:fillRect/>
          </a:stretch>
        </p:blipFill>
        <p:spPr>
          <a:xfrm>
            <a:off x="3426442" y="1170125"/>
            <a:ext cx="5565158" cy="31935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g104ea7f5008_2_0"/>
          <p:cNvPicPr preferRelativeResize="0"/>
          <p:nvPr/>
        </p:nvPicPr>
        <p:blipFill>
          <a:blip r:embed="rId3">
            <a:alphaModFix/>
          </a:blip>
          <a:stretch>
            <a:fillRect/>
          </a:stretch>
        </p:blipFill>
        <p:spPr>
          <a:xfrm>
            <a:off x="4640225" y="528138"/>
            <a:ext cx="4316099" cy="2238125"/>
          </a:xfrm>
          <a:prstGeom prst="rect">
            <a:avLst/>
          </a:prstGeom>
          <a:noFill/>
          <a:ln>
            <a:noFill/>
          </a:ln>
        </p:spPr>
      </p:pic>
      <p:sp>
        <p:nvSpPr>
          <p:cNvPr id="695" name="Google Shape;695;g104ea7f5008_2_0"/>
          <p:cNvSpPr txBox="1"/>
          <p:nvPr/>
        </p:nvSpPr>
        <p:spPr>
          <a:xfrm>
            <a:off x="144875" y="514350"/>
            <a:ext cx="37362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Currently, health care is the first item a user sees when they log into their MyVA account.  There should be design consistency between MyVA and the apartment so the user doesn’t get confused on which to use.</a:t>
            </a:r>
            <a:endParaRPr>
              <a:latin typeface="Source Sans Pro"/>
              <a:ea typeface="Source Sans Pro"/>
              <a:cs typeface="Source Sans Pro"/>
              <a:sym typeface="Source Sans Pro"/>
            </a:endParaRPr>
          </a:p>
          <a:p>
            <a:pPr marL="457200" lvl="0" indent="0" algn="l" rtl="0">
              <a:spcBef>
                <a:spcPts val="0"/>
              </a:spcBef>
              <a:spcAft>
                <a:spcPts val="0"/>
              </a:spcAft>
              <a:buNone/>
            </a:pP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There’s nothing notifying the user that they have one unread message, save for the bold second item. The apartment should have a more immediately apparent notification.</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UnAuth is blanketed with text after sign-in prompt</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No sign-up prompt</a:t>
            </a:r>
            <a:endParaRPr>
              <a:latin typeface="Source Sans Pro"/>
              <a:ea typeface="Source Sans Pro"/>
              <a:cs typeface="Source Sans Pro"/>
              <a:sym typeface="Source Sans Pro"/>
            </a:endParaRPr>
          </a:p>
        </p:txBody>
      </p:sp>
      <p:sp>
        <p:nvSpPr>
          <p:cNvPr id="696" name="Google Shape;696;g104ea7f5008_2_0"/>
          <p:cNvSpPr txBox="1"/>
          <p:nvPr/>
        </p:nvSpPr>
        <p:spPr>
          <a:xfrm>
            <a:off x="324125" y="127950"/>
            <a:ext cx="337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b="1">
              <a:solidFill>
                <a:schemeClr val="dk1"/>
              </a:solidFill>
              <a:latin typeface="Source Sans Pro"/>
              <a:ea typeface="Source Sans Pro"/>
              <a:cs typeface="Source Sans Pro"/>
              <a:sym typeface="Source Sans Pro"/>
            </a:endParaRPr>
          </a:p>
        </p:txBody>
      </p:sp>
      <p:sp>
        <p:nvSpPr>
          <p:cNvPr id="697" name="Google Shape;697;g104ea7f5008_2_0"/>
          <p:cNvSpPr txBox="1">
            <a:spLocks noGrp="1"/>
          </p:cNvSpPr>
          <p:nvPr>
            <p:ph type="title"/>
          </p:nvPr>
        </p:nvSpPr>
        <p:spPr>
          <a:xfrm>
            <a:off x="311700" y="41700"/>
            <a:ext cx="8520600" cy="572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MyVA Auth/UnAuth Observations</a:t>
            </a:r>
            <a:endParaRPr/>
          </a:p>
        </p:txBody>
      </p:sp>
      <p:pic>
        <p:nvPicPr>
          <p:cNvPr id="698" name="Google Shape;698;g104ea7f5008_2_0"/>
          <p:cNvPicPr preferRelativeResize="0"/>
          <p:nvPr/>
        </p:nvPicPr>
        <p:blipFill>
          <a:blip r:embed="rId4">
            <a:alphaModFix/>
          </a:blip>
          <a:stretch>
            <a:fillRect/>
          </a:stretch>
        </p:blipFill>
        <p:spPr>
          <a:xfrm>
            <a:off x="3881075" y="3150299"/>
            <a:ext cx="2797674" cy="1900501"/>
          </a:xfrm>
          <a:prstGeom prst="rect">
            <a:avLst/>
          </a:prstGeom>
          <a:noFill/>
          <a:ln>
            <a:noFill/>
          </a:ln>
        </p:spPr>
      </p:pic>
      <p:pic>
        <p:nvPicPr>
          <p:cNvPr id="699" name="Google Shape;699;g104ea7f5008_2_0"/>
          <p:cNvPicPr preferRelativeResize="0"/>
          <p:nvPr/>
        </p:nvPicPr>
        <p:blipFill>
          <a:blip r:embed="rId5">
            <a:alphaModFix/>
          </a:blip>
          <a:stretch>
            <a:fillRect/>
          </a:stretch>
        </p:blipFill>
        <p:spPr>
          <a:xfrm>
            <a:off x="6770309" y="3173388"/>
            <a:ext cx="2373691" cy="175681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MyVA/APT Questions and Proposals</a:t>
            </a:r>
            <a:endParaRPr/>
          </a:p>
        </p:txBody>
      </p:sp>
      <p:sp>
        <p:nvSpPr>
          <p:cNvPr id="705" name="Google Shape;705;p7"/>
          <p:cNvSpPr txBox="1">
            <a:spLocks noGrp="1"/>
          </p:cNvSpPr>
          <p:nvPr>
            <p:ph type="body" idx="1"/>
          </p:nvPr>
        </p:nvSpPr>
        <p:spPr>
          <a:xfrm>
            <a:off x="311700" y="1152475"/>
            <a:ext cx="8375100" cy="3416400"/>
          </a:xfrm>
          <a:prstGeom prst="rect">
            <a:avLst/>
          </a:prstGeom>
          <a:noFill/>
          <a:ln>
            <a:noFill/>
          </a:ln>
        </p:spPr>
        <p:txBody>
          <a:bodyPr spcFirstLastPara="1" wrap="square" lIns="91425" tIns="45700" rIns="91425" bIns="45700" anchor="t" anchorCtr="0">
            <a:normAutofit fontScale="85000" lnSpcReduction="10000"/>
          </a:bodyPr>
          <a:lstStyle/>
          <a:p>
            <a:pPr marL="457200" lvl="0" indent="0" algn="l" rtl="0">
              <a:lnSpc>
                <a:spcPct val="120000"/>
              </a:lnSpc>
              <a:spcBef>
                <a:spcPts val="0"/>
              </a:spcBef>
              <a:spcAft>
                <a:spcPts val="0"/>
              </a:spcAft>
              <a:buNone/>
            </a:pPr>
            <a:r>
              <a:rPr lang="en-US" b="1"/>
              <a:t>Questions</a:t>
            </a:r>
            <a:endParaRPr b="1"/>
          </a:p>
          <a:p>
            <a:pPr marL="457200" lvl="0" indent="-336550" algn="l" rtl="0">
              <a:lnSpc>
                <a:spcPct val="120000"/>
              </a:lnSpc>
              <a:spcBef>
                <a:spcPts val="0"/>
              </a:spcBef>
              <a:spcAft>
                <a:spcPts val="0"/>
              </a:spcAft>
              <a:buSzPct val="100000"/>
              <a:buChar char="•"/>
            </a:pPr>
            <a:r>
              <a:rPr lang="en-US"/>
              <a:t>Where is MyVA in the redesign process?</a:t>
            </a:r>
            <a:endParaRPr/>
          </a:p>
          <a:p>
            <a:pPr marL="457200" lvl="0" indent="-336550" algn="l" rtl="0">
              <a:lnSpc>
                <a:spcPct val="120000"/>
              </a:lnSpc>
              <a:spcBef>
                <a:spcPts val="0"/>
              </a:spcBef>
              <a:spcAft>
                <a:spcPts val="0"/>
              </a:spcAft>
              <a:buSzPct val="100000"/>
              <a:buChar char="•"/>
            </a:pPr>
            <a:r>
              <a:rPr lang="en-US"/>
              <a:t>Will APT direct to same appointment scheduler as MyVA?</a:t>
            </a:r>
            <a:endParaRPr/>
          </a:p>
          <a:p>
            <a:pPr marL="457200" lvl="0" indent="-336550" algn="l" rtl="0">
              <a:lnSpc>
                <a:spcPct val="120000"/>
              </a:lnSpc>
              <a:spcBef>
                <a:spcPts val="0"/>
              </a:spcBef>
              <a:spcAft>
                <a:spcPts val="0"/>
              </a:spcAft>
              <a:buSzPct val="100000"/>
              <a:buChar char="•"/>
            </a:pPr>
            <a:r>
              <a:rPr lang="en-US"/>
              <a:t>Will APT Messaging direct to/use same MHV tool as MyVA?</a:t>
            </a:r>
            <a:endParaRPr/>
          </a:p>
          <a:p>
            <a:pPr marL="457200" lvl="0" indent="-336550" algn="l" rtl="0">
              <a:lnSpc>
                <a:spcPct val="120000"/>
              </a:lnSpc>
              <a:spcBef>
                <a:spcPts val="0"/>
              </a:spcBef>
              <a:spcAft>
                <a:spcPts val="0"/>
              </a:spcAft>
              <a:buSzPct val="100000"/>
              <a:buChar char="•"/>
            </a:pPr>
            <a:r>
              <a:rPr lang="en-US"/>
              <a:t>Will MyVA and APT eventually merge?</a:t>
            </a:r>
            <a:endParaRPr/>
          </a:p>
          <a:p>
            <a:pPr marL="457200" lvl="0" indent="0" algn="l" rtl="0">
              <a:lnSpc>
                <a:spcPct val="120000"/>
              </a:lnSpc>
              <a:spcBef>
                <a:spcPts val="0"/>
              </a:spcBef>
              <a:spcAft>
                <a:spcPts val="0"/>
              </a:spcAft>
              <a:buNone/>
            </a:pPr>
            <a:endParaRPr/>
          </a:p>
          <a:p>
            <a:pPr marL="0" lvl="0" indent="457200" algn="l" rtl="0">
              <a:lnSpc>
                <a:spcPct val="120000"/>
              </a:lnSpc>
              <a:spcBef>
                <a:spcPts val="0"/>
              </a:spcBef>
              <a:spcAft>
                <a:spcPts val="0"/>
              </a:spcAft>
              <a:buNone/>
            </a:pPr>
            <a:r>
              <a:rPr lang="en-US" b="1"/>
              <a:t>Proposal</a:t>
            </a:r>
            <a:endParaRPr b="1"/>
          </a:p>
          <a:p>
            <a:pPr marL="457200" lvl="0" indent="-336550" algn="l" rtl="0">
              <a:lnSpc>
                <a:spcPct val="120000"/>
              </a:lnSpc>
              <a:spcBef>
                <a:spcPts val="0"/>
              </a:spcBef>
              <a:spcAft>
                <a:spcPts val="0"/>
              </a:spcAft>
              <a:buSzPct val="100000"/>
              <a:buChar char="•"/>
            </a:pPr>
            <a:r>
              <a:rPr lang="en-US"/>
              <a:t>“Show-me” session with MyVA where MyVA and APT each share design plans and roadmaps to find areas of commonality, potential collaboration and overlap risks</a:t>
            </a:r>
            <a:endParaRPr/>
          </a:p>
          <a:p>
            <a:pPr marL="457200" lvl="0" indent="0" algn="l" rtl="0">
              <a:lnSpc>
                <a:spcPct val="120000"/>
              </a:lnSpc>
              <a:spcBef>
                <a:spcPts val="0"/>
              </a:spcBef>
              <a:spcAft>
                <a:spcPts val="0"/>
              </a:spcAft>
              <a:buNone/>
            </a:pPr>
            <a:endParaRPr/>
          </a:p>
          <a:p>
            <a:pPr marL="457200" lvl="0" indent="-228600" algn="l" rtl="0">
              <a:lnSpc>
                <a:spcPct val="120000"/>
              </a:lnSpc>
              <a:spcBef>
                <a:spcPts val="0"/>
              </a:spcBef>
              <a:spcAft>
                <a:spcPts val="0"/>
              </a:spcAft>
              <a:buSzPct val="1000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fc6ce29be4_0_841"/>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Synthesize navigation system research and identify additional impacts on Health Apartment POC Design</a:t>
            </a:r>
            <a:endParaRPr sz="1740" b="0"/>
          </a:p>
        </p:txBody>
      </p:sp>
      <p:sp>
        <p:nvSpPr>
          <p:cNvPr id="711" name="Google Shape;711;gfc6ce29be4_0_84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49</a:t>
            </a:fld>
            <a:endParaRPr/>
          </a:p>
        </p:txBody>
      </p:sp>
      <p:pic>
        <p:nvPicPr>
          <p:cNvPr id="712" name="Google Shape;712;gfc6ce29be4_0_841"/>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713" name="Google Shape;713;gfc6ce29be4_0_841"/>
          <p:cNvSpPr txBox="1"/>
          <p:nvPr/>
        </p:nvSpPr>
        <p:spPr>
          <a:xfrm>
            <a:off x="370350" y="1854675"/>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714" name="Google Shape;714;gfc6ce29be4_0_841"/>
          <p:cNvSpPr/>
          <p:nvPr/>
        </p:nvSpPr>
        <p:spPr>
          <a:xfrm>
            <a:off x="8001000" y="300475"/>
            <a:ext cx="921300" cy="610800"/>
          </a:xfrm>
          <a:prstGeom prst="rect">
            <a:avLst/>
          </a:pr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HIGH</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fc6ce29be4_0_890"/>
          <p:cNvSpPr txBox="1">
            <a:spLocks noGrp="1"/>
          </p:cNvSpPr>
          <p:nvPr>
            <p:ph type="body" idx="1"/>
          </p:nvPr>
        </p:nvSpPr>
        <p:spPr>
          <a:xfrm>
            <a:off x="521373" y="1106222"/>
            <a:ext cx="7902000" cy="33477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600"/>
              </a:spcBef>
              <a:spcAft>
                <a:spcPts val="0"/>
              </a:spcAft>
              <a:buSzPts val="2400"/>
              <a:buNone/>
            </a:pPr>
            <a:r>
              <a:rPr lang="en-US" sz="1600"/>
              <a:t>We had a proposed structure for the health apartment. We tested it to find out: </a:t>
            </a:r>
            <a:endParaRPr sz="1600"/>
          </a:p>
          <a:p>
            <a:pPr marL="457200" lvl="0" indent="-330200" algn="l" rtl="0">
              <a:lnSpc>
                <a:spcPct val="120000"/>
              </a:lnSpc>
              <a:spcBef>
                <a:spcPts val="600"/>
              </a:spcBef>
              <a:spcAft>
                <a:spcPts val="0"/>
              </a:spcAft>
              <a:buSzPts val="1600"/>
              <a:buChar char="•"/>
            </a:pPr>
            <a:r>
              <a:rPr lang="en-US" sz="1600"/>
              <a:t>Is the information organized in a way that makes sense to Veterans?</a:t>
            </a:r>
            <a:endParaRPr sz="1600"/>
          </a:p>
          <a:p>
            <a:pPr marL="457200" lvl="0" indent="-330200" algn="l" rtl="0">
              <a:lnSpc>
                <a:spcPct val="120000"/>
              </a:lnSpc>
              <a:spcBef>
                <a:spcPts val="600"/>
              </a:spcBef>
              <a:spcAft>
                <a:spcPts val="0"/>
              </a:spcAft>
              <a:buSzPts val="1600"/>
              <a:buChar char="•"/>
            </a:pPr>
            <a:r>
              <a:rPr lang="en-US" sz="1600"/>
              <a:t>Does what we’re calling things resonate with them?</a:t>
            </a:r>
            <a:endParaRPr sz="1600"/>
          </a:p>
          <a:p>
            <a:pPr marL="0" lvl="0" indent="0" algn="l" rtl="0">
              <a:lnSpc>
                <a:spcPct val="120000"/>
              </a:lnSpc>
              <a:spcBef>
                <a:spcPts val="600"/>
              </a:spcBef>
              <a:spcAft>
                <a:spcPts val="0"/>
              </a:spcAft>
              <a:buSzPts val="2400"/>
              <a:buNone/>
            </a:pPr>
            <a:endParaRPr sz="1600"/>
          </a:p>
          <a:p>
            <a:pPr marL="0" lvl="0" indent="0" algn="l" rtl="0">
              <a:lnSpc>
                <a:spcPct val="120000"/>
              </a:lnSpc>
              <a:spcBef>
                <a:spcPts val="600"/>
              </a:spcBef>
              <a:spcAft>
                <a:spcPts val="0"/>
              </a:spcAft>
              <a:buSzPts val="2400"/>
              <a:buNone/>
            </a:pPr>
            <a:r>
              <a:rPr lang="en-US" sz="1600"/>
              <a:t>The tree test also give us a clear, quantifiable baseline that will help us iterate on the design of the health apartment.</a:t>
            </a:r>
            <a:endParaRPr sz="1600"/>
          </a:p>
          <a:p>
            <a:pPr marL="0" lvl="0" indent="0" algn="l" rtl="0">
              <a:lnSpc>
                <a:spcPct val="120000"/>
              </a:lnSpc>
              <a:spcBef>
                <a:spcPts val="600"/>
              </a:spcBef>
              <a:spcAft>
                <a:spcPts val="0"/>
              </a:spcAft>
              <a:buSzPts val="2400"/>
              <a:buNone/>
            </a:pPr>
            <a:endParaRPr sz="1600"/>
          </a:p>
          <a:p>
            <a:pPr marL="0" lvl="0" indent="0" algn="l" rtl="0">
              <a:lnSpc>
                <a:spcPct val="120000"/>
              </a:lnSpc>
              <a:spcBef>
                <a:spcPts val="600"/>
              </a:spcBef>
              <a:spcAft>
                <a:spcPts val="600"/>
              </a:spcAft>
              <a:buSzPts val="2400"/>
              <a:buNone/>
            </a:pPr>
            <a:endParaRPr sz="1600"/>
          </a:p>
        </p:txBody>
      </p:sp>
      <p:sp>
        <p:nvSpPr>
          <p:cNvPr id="336" name="Google Shape;336;gfc6ce29be4_0_890"/>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a:t>
            </a:fld>
            <a:endParaRPr/>
          </a:p>
        </p:txBody>
      </p:sp>
      <p:sp>
        <p:nvSpPr>
          <p:cNvPr id="337" name="Google Shape;337;gfc6ce29be4_0_890"/>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Research to validate POC IA and findability</a:t>
            </a:r>
            <a:endParaRPr/>
          </a:p>
        </p:txBody>
      </p:sp>
      <p:sp>
        <p:nvSpPr>
          <p:cNvPr id="338" name="Google Shape;338;gfc6ce29be4_0_890"/>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SET UP: Goal </a:t>
            </a:r>
            <a:endParaRPr/>
          </a:p>
        </p:txBody>
      </p:sp>
      <p:pic>
        <p:nvPicPr>
          <p:cNvPr id="339" name="Google Shape;339;gfc6ce29be4_0_890"/>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104360fa408_0_4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Learnings</a:t>
            </a:r>
            <a:endParaRPr/>
          </a:p>
        </p:txBody>
      </p:sp>
      <p:sp>
        <p:nvSpPr>
          <p:cNvPr id="721" name="Google Shape;721;g104360fa408_0_47"/>
          <p:cNvSpPr txBox="1">
            <a:spLocks noGrp="1"/>
          </p:cNvSpPr>
          <p:nvPr>
            <p:ph type="body" idx="1"/>
          </p:nvPr>
        </p:nvSpPr>
        <p:spPr>
          <a:xfrm>
            <a:off x="311700" y="1152475"/>
            <a:ext cx="4354200" cy="3416400"/>
          </a:xfrm>
          <a:prstGeom prst="rect">
            <a:avLst/>
          </a:prstGeom>
          <a:noFill/>
          <a:ln>
            <a:noFill/>
          </a:ln>
        </p:spPr>
        <p:txBody>
          <a:bodyPr spcFirstLastPara="1" wrap="square" lIns="91425" tIns="45700" rIns="91425" bIns="45700" anchor="t" anchorCtr="0">
            <a:normAutofit/>
          </a:bodyPr>
          <a:lstStyle/>
          <a:p>
            <a:pPr marL="457200" lvl="0" indent="-330200" algn="l" rtl="0">
              <a:lnSpc>
                <a:spcPct val="120000"/>
              </a:lnSpc>
              <a:spcBef>
                <a:spcPts val="0"/>
              </a:spcBef>
              <a:spcAft>
                <a:spcPts val="0"/>
              </a:spcAft>
              <a:buClr>
                <a:srgbClr val="000000"/>
              </a:buClr>
              <a:buSzPts val="1600"/>
              <a:buFont typeface="Source Sans Pro"/>
              <a:buChar char="•"/>
            </a:pPr>
            <a:r>
              <a:rPr lang="en-US" sz="1600">
                <a:solidFill>
                  <a:srgbClr val="000000"/>
                </a:solidFill>
              </a:rPr>
              <a:t>Synthesized research into navigation system and uncovered insights, design opportunities, and impacts on Health Apartment POC Design(e.g., homepage and landing pages for auth and not auth key features)</a:t>
            </a:r>
            <a:endParaRPr sz="1600">
              <a:solidFill>
                <a:srgbClr val="000000"/>
              </a:solidFill>
            </a:endParaRPr>
          </a:p>
          <a:p>
            <a:pPr marL="457200" lvl="0" indent="-330200" algn="l" rtl="0">
              <a:lnSpc>
                <a:spcPct val="120000"/>
              </a:lnSpc>
              <a:spcBef>
                <a:spcPts val="0"/>
              </a:spcBef>
              <a:spcAft>
                <a:spcPts val="0"/>
              </a:spcAft>
              <a:buClr>
                <a:srgbClr val="000000"/>
              </a:buClr>
              <a:buSzPts val="1600"/>
              <a:buFont typeface="Source Sans Pro"/>
              <a:buChar char="•"/>
            </a:pPr>
            <a:r>
              <a:rPr lang="en-US" sz="1600">
                <a:solidFill>
                  <a:srgbClr val="000000"/>
                </a:solidFill>
              </a:rPr>
              <a:t>Please refer to IA Design chapter in PPT</a:t>
            </a:r>
            <a:endParaRPr sz="1600"/>
          </a:p>
        </p:txBody>
      </p:sp>
      <p:pic>
        <p:nvPicPr>
          <p:cNvPr id="722" name="Google Shape;722;g104360fa408_0_47"/>
          <p:cNvPicPr preferRelativeResize="0"/>
          <p:nvPr/>
        </p:nvPicPr>
        <p:blipFill>
          <a:blip r:embed="rId3">
            <a:alphaModFix/>
          </a:blip>
          <a:stretch>
            <a:fillRect/>
          </a:stretch>
        </p:blipFill>
        <p:spPr>
          <a:xfrm>
            <a:off x="4818300" y="1170125"/>
            <a:ext cx="4173300" cy="2325745"/>
          </a:xfrm>
          <a:prstGeom prst="rect">
            <a:avLst/>
          </a:prstGeom>
          <a:noFill/>
          <a:ln>
            <a:noFill/>
          </a:ln>
        </p:spPr>
      </p:pic>
      <p:sp>
        <p:nvSpPr>
          <p:cNvPr id="723" name="Google Shape;723;g104360fa408_0_4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fc6ce29be4_0_851"/>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Define and align on clear acceptance criteria for  Health Apartment POC Design and capture in POC Design PPT</a:t>
            </a:r>
            <a:endParaRPr sz="1740" b="0"/>
          </a:p>
        </p:txBody>
      </p:sp>
      <p:sp>
        <p:nvSpPr>
          <p:cNvPr id="729" name="Google Shape;729;gfc6ce29be4_0_85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51</a:t>
            </a:fld>
            <a:endParaRPr/>
          </a:p>
        </p:txBody>
      </p:sp>
      <p:pic>
        <p:nvPicPr>
          <p:cNvPr id="730" name="Google Shape;730;gfc6ce29be4_0_851"/>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731" name="Google Shape;731;gfc6ce29be4_0_851"/>
          <p:cNvSpPr txBox="1"/>
          <p:nvPr/>
        </p:nvSpPr>
        <p:spPr>
          <a:xfrm>
            <a:off x="370350" y="1854675"/>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732" name="Google Shape;732;gfc6ce29be4_0_851"/>
          <p:cNvSpPr/>
          <p:nvPr/>
        </p:nvSpPr>
        <p:spPr>
          <a:xfrm>
            <a:off x="8001000" y="300475"/>
            <a:ext cx="921300" cy="6108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MED</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04ea7f5008_2_17"/>
          <p:cNvSpPr txBox="1">
            <a:spLocks noGrp="1"/>
          </p:cNvSpPr>
          <p:nvPr>
            <p:ph type="title"/>
          </p:nvPr>
        </p:nvSpPr>
        <p:spPr>
          <a:xfrm>
            <a:off x="311700" y="228000"/>
            <a:ext cx="8520600" cy="572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POC Design Priority</a:t>
            </a:r>
            <a:endParaRPr/>
          </a:p>
        </p:txBody>
      </p:sp>
      <p:pic>
        <p:nvPicPr>
          <p:cNvPr id="738" name="Google Shape;738;g104ea7f5008_2_17"/>
          <p:cNvPicPr preferRelativeResize="0"/>
          <p:nvPr/>
        </p:nvPicPr>
        <p:blipFill>
          <a:blip r:embed="rId3">
            <a:alphaModFix/>
          </a:blip>
          <a:stretch>
            <a:fillRect/>
          </a:stretch>
        </p:blipFill>
        <p:spPr>
          <a:xfrm>
            <a:off x="3174575" y="714249"/>
            <a:ext cx="5842852" cy="4262337"/>
          </a:xfrm>
          <a:prstGeom prst="rect">
            <a:avLst/>
          </a:prstGeom>
          <a:noFill/>
          <a:ln>
            <a:noFill/>
          </a:ln>
        </p:spPr>
      </p:pic>
      <p:sp>
        <p:nvSpPr>
          <p:cNvPr id="739" name="Google Shape;739;g104ea7f5008_2_17"/>
          <p:cNvSpPr txBox="1"/>
          <p:nvPr/>
        </p:nvSpPr>
        <p:spPr>
          <a:xfrm>
            <a:off x="247375" y="1074750"/>
            <a:ext cx="28005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Source Sans Pro"/>
                <a:ea typeface="Source Sans Pro"/>
                <a:cs typeface="Source Sans Pro"/>
                <a:sym typeface="Source Sans Pro"/>
              </a:rPr>
              <a:t>The proposed features for the POC are:</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Homepage</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Appointments (scheduling)</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Char char="●"/>
            </a:pPr>
            <a:r>
              <a:rPr lang="en-US">
                <a:latin typeface="Source Sans Pro"/>
                <a:ea typeface="Source Sans Pro"/>
                <a:cs typeface="Source Sans Pro"/>
                <a:sym typeface="Source Sans Pro"/>
              </a:rPr>
              <a:t>Secure messaging</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US">
                <a:latin typeface="Source Sans Pro"/>
                <a:ea typeface="Source Sans Pro"/>
                <a:cs typeface="Source Sans Pro"/>
                <a:sym typeface="Source Sans Pro"/>
              </a:rPr>
              <a:t>In October, MO conducted a working session with Meg and Lauren to map out priority areas for the POC using an Effort/Impact evaluation. We used that meeting, as well as user research previously conducted by both MO and the VA, as our North Star to prioritize POC elements. </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04ea7f5008_2_29"/>
          <p:cNvSpPr txBox="1">
            <a:spLocks noGrp="1"/>
          </p:cNvSpPr>
          <p:nvPr>
            <p:ph type="title"/>
          </p:nvPr>
        </p:nvSpPr>
        <p:spPr>
          <a:xfrm>
            <a:off x="311700" y="228000"/>
            <a:ext cx="8520600" cy="572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None/>
            </a:pPr>
            <a:r>
              <a:rPr lang="en-US"/>
              <a:t>POC Design Priority: Remaining Questions and Next Steps</a:t>
            </a:r>
            <a:endParaRPr/>
          </a:p>
        </p:txBody>
      </p:sp>
      <p:sp>
        <p:nvSpPr>
          <p:cNvPr id="745" name="Google Shape;745;g104ea7f5008_2_29"/>
          <p:cNvSpPr txBox="1"/>
          <p:nvPr/>
        </p:nvSpPr>
        <p:spPr>
          <a:xfrm>
            <a:off x="247375" y="1074750"/>
            <a:ext cx="85206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2"/>
                </a:solidFill>
                <a:latin typeface="Source Sans Pro"/>
                <a:ea typeface="Source Sans Pro"/>
                <a:cs typeface="Source Sans Pro"/>
                <a:sym typeface="Source Sans Pro"/>
              </a:rPr>
              <a:t>Questions</a:t>
            </a:r>
            <a:endParaRPr sz="1500" b="1">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Char char="●"/>
            </a:pPr>
            <a:r>
              <a:rPr lang="en-US" sz="1500">
                <a:solidFill>
                  <a:schemeClr val="dk2"/>
                </a:solidFill>
                <a:latin typeface="Source Sans Pro"/>
                <a:ea typeface="Source Sans Pro"/>
                <a:cs typeface="Source Sans Pro"/>
                <a:sym typeface="Source Sans Pro"/>
              </a:rPr>
              <a:t>Where and when is the handoff between Apartment and VAOS?</a:t>
            </a:r>
            <a:endParaRPr sz="1500">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Char char="●"/>
            </a:pPr>
            <a:r>
              <a:rPr lang="en-US" sz="1500">
                <a:solidFill>
                  <a:schemeClr val="dk2"/>
                </a:solidFill>
                <a:latin typeface="Source Sans Pro"/>
                <a:ea typeface="Source Sans Pro"/>
                <a:cs typeface="Source Sans Pro"/>
                <a:sym typeface="Source Sans Pro"/>
              </a:rPr>
              <a:t>What is our direction on navigation?</a:t>
            </a:r>
            <a:endParaRPr sz="15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5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1500" b="1">
                <a:solidFill>
                  <a:schemeClr val="dk2"/>
                </a:solidFill>
                <a:latin typeface="Source Sans Pro"/>
                <a:ea typeface="Source Sans Pro"/>
                <a:cs typeface="Source Sans Pro"/>
                <a:sym typeface="Source Sans Pro"/>
              </a:rPr>
              <a:t>Next Steps</a:t>
            </a:r>
            <a:endParaRPr sz="1500" b="1">
              <a:solidFill>
                <a:schemeClr val="dk2"/>
              </a:solidFill>
              <a:latin typeface="Source Sans Pro"/>
              <a:ea typeface="Source Sans Pro"/>
              <a:cs typeface="Source Sans Pro"/>
              <a:sym typeface="Source Sans Pro"/>
            </a:endParaRPr>
          </a:p>
          <a:p>
            <a:pPr marL="457200" lvl="0" indent="-323850" algn="l" rtl="0">
              <a:spcBef>
                <a:spcPts val="0"/>
              </a:spcBef>
              <a:spcAft>
                <a:spcPts val="0"/>
              </a:spcAft>
              <a:buClr>
                <a:schemeClr val="dk2"/>
              </a:buClr>
              <a:buSzPts val="1500"/>
              <a:buFont typeface="Source Sans Pro"/>
              <a:buChar char="●"/>
            </a:pPr>
            <a:r>
              <a:rPr lang="en-US" sz="1500">
                <a:solidFill>
                  <a:schemeClr val="dk2"/>
                </a:solidFill>
                <a:latin typeface="Source Sans Pro"/>
                <a:ea typeface="Source Sans Pro"/>
                <a:cs typeface="Source Sans Pro"/>
                <a:sym typeface="Source Sans Pro"/>
              </a:rPr>
              <a:t>Prioritize and map wireframe creation order</a:t>
            </a:r>
            <a:endParaRPr sz="15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fc6ce29be4_0_859"/>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Infuse approach to developing Health Apartment POC Design with VA.gov user research / testing processes, methods, and tools</a:t>
            </a:r>
            <a:endParaRPr sz="1740" b="0"/>
          </a:p>
        </p:txBody>
      </p:sp>
      <p:sp>
        <p:nvSpPr>
          <p:cNvPr id="751" name="Google Shape;751;gfc6ce29be4_0_859"/>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54</a:t>
            </a:fld>
            <a:endParaRPr/>
          </a:p>
        </p:txBody>
      </p:sp>
      <p:pic>
        <p:nvPicPr>
          <p:cNvPr id="752" name="Google Shape;752;gfc6ce29be4_0_859"/>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753" name="Google Shape;753;gfc6ce29be4_0_859"/>
          <p:cNvSpPr txBox="1"/>
          <p:nvPr/>
        </p:nvSpPr>
        <p:spPr>
          <a:xfrm>
            <a:off x="370350" y="1854675"/>
            <a:ext cx="15453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POC DESIGN </a:t>
            </a:r>
            <a:endParaRPr sz="700" b="0" i="0" u="none" strike="noStrike" cap="none">
              <a:solidFill>
                <a:srgbClr val="000000"/>
              </a:solidFill>
              <a:latin typeface="Arial"/>
              <a:ea typeface="Arial"/>
              <a:cs typeface="Arial"/>
              <a:sym typeface="Arial"/>
            </a:endParaRPr>
          </a:p>
        </p:txBody>
      </p:sp>
      <p:sp>
        <p:nvSpPr>
          <p:cNvPr id="754" name="Google Shape;754;gfc6ce29be4_0_859"/>
          <p:cNvSpPr/>
          <p:nvPr/>
        </p:nvSpPr>
        <p:spPr>
          <a:xfrm>
            <a:off x="8001000" y="300475"/>
            <a:ext cx="921300" cy="610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LOW</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104ea7f5008_2_47"/>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POC Design (Implement VA research approach)</a:t>
            </a:r>
            <a:endParaRPr/>
          </a:p>
        </p:txBody>
      </p:sp>
      <p:sp>
        <p:nvSpPr>
          <p:cNvPr id="760" name="Google Shape;760;g104ea7f5008_2_47"/>
          <p:cNvSpPr txBox="1">
            <a:spLocks noGrp="1"/>
          </p:cNvSpPr>
          <p:nvPr>
            <p:ph type="body" idx="1"/>
          </p:nvPr>
        </p:nvSpPr>
        <p:spPr>
          <a:xfrm>
            <a:off x="457200" y="1276350"/>
            <a:ext cx="7543800" cy="3352800"/>
          </a:xfrm>
          <a:prstGeom prst="rect">
            <a:avLst/>
          </a:prstGeom>
        </p:spPr>
        <p:txBody>
          <a:bodyPr spcFirstLastPara="1" wrap="square" lIns="91425" tIns="45700" rIns="91425" bIns="45700" anchor="t" anchorCtr="0">
            <a:normAutofit/>
          </a:bodyPr>
          <a:lstStyle/>
          <a:p>
            <a:pPr marL="457200" lvl="0" indent="-317500" algn="l" rtl="0">
              <a:lnSpc>
                <a:spcPct val="100000"/>
              </a:lnSpc>
              <a:spcBef>
                <a:spcPts val="0"/>
              </a:spcBef>
              <a:spcAft>
                <a:spcPts val="0"/>
              </a:spcAft>
              <a:buSzPts val="1400"/>
              <a:buFont typeface="Source Sans Pro"/>
              <a:buChar char="•"/>
            </a:pPr>
            <a:r>
              <a:rPr lang="en-US" sz="1400"/>
              <a:t>We implemented the VA’s research approach, including methodology and tools, in the IA tree test, and used insights from that research in our wireframe and design iterations. Please see the appropriate chapters for reference. </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fc6ce29be4_0_867"/>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3600"/>
              <a:buNone/>
            </a:pPr>
            <a:r>
              <a:rPr lang="en-US" sz="1740" b="0"/>
              <a:t>Prepare for "2-Discover" Step in Collaboration Cycle</a:t>
            </a:r>
            <a:endParaRPr sz="1740" b="0"/>
          </a:p>
        </p:txBody>
      </p:sp>
      <p:sp>
        <p:nvSpPr>
          <p:cNvPr id="766" name="Google Shape;766;gfc6ce29be4_0_86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56</a:t>
            </a:fld>
            <a:endParaRPr/>
          </a:p>
        </p:txBody>
      </p:sp>
      <p:pic>
        <p:nvPicPr>
          <p:cNvPr id="767" name="Google Shape;767;gfc6ce29be4_0_867"/>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768" name="Google Shape;768;gfc6ce29be4_0_867"/>
          <p:cNvSpPr txBox="1"/>
          <p:nvPr/>
        </p:nvSpPr>
        <p:spPr>
          <a:xfrm>
            <a:off x="382775" y="2034950"/>
            <a:ext cx="2829900" cy="43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40"/>
              <a:buFont typeface="Arial"/>
              <a:buNone/>
            </a:pPr>
            <a:r>
              <a:rPr lang="en-US" sz="1640" b="1" i="0" u="none" strike="noStrike" cap="none">
                <a:solidFill>
                  <a:schemeClr val="lt1"/>
                </a:solidFill>
                <a:latin typeface="Source Sans Pro"/>
                <a:ea typeface="Source Sans Pro"/>
                <a:cs typeface="Source Sans Pro"/>
                <a:sym typeface="Source Sans Pro"/>
              </a:rPr>
              <a:t>COLLABORATION CYCLE</a:t>
            </a:r>
            <a:endParaRPr sz="700" b="0" i="0" u="none" strike="noStrike" cap="none">
              <a:solidFill>
                <a:srgbClr val="000000"/>
              </a:solidFill>
              <a:latin typeface="Arial"/>
              <a:ea typeface="Arial"/>
              <a:cs typeface="Arial"/>
              <a:sym typeface="Arial"/>
            </a:endParaRPr>
          </a:p>
        </p:txBody>
      </p:sp>
      <p:sp>
        <p:nvSpPr>
          <p:cNvPr id="769" name="Google Shape;769;gfc6ce29be4_0_867"/>
          <p:cNvSpPr/>
          <p:nvPr/>
        </p:nvSpPr>
        <p:spPr>
          <a:xfrm>
            <a:off x="8001000" y="300475"/>
            <a:ext cx="921300" cy="610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LOW</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104ea7f5008_2_41"/>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800"/>
              <a:buNone/>
            </a:pPr>
            <a:r>
              <a:rPr lang="en-US"/>
              <a:t>Collaboration Cycle: Actions</a:t>
            </a:r>
            <a:endParaRPr/>
          </a:p>
        </p:txBody>
      </p:sp>
      <p:sp>
        <p:nvSpPr>
          <p:cNvPr id="775" name="Google Shape;775;g104ea7f5008_2_41"/>
          <p:cNvSpPr txBox="1">
            <a:spLocks noGrp="1"/>
          </p:cNvSpPr>
          <p:nvPr>
            <p:ph type="body" idx="1"/>
          </p:nvPr>
        </p:nvSpPr>
        <p:spPr>
          <a:xfrm>
            <a:off x="457200" y="1276350"/>
            <a:ext cx="7543800" cy="1156200"/>
          </a:xfrm>
          <a:prstGeom prst="rect">
            <a:avLst/>
          </a:prstGeom>
        </p:spPr>
        <p:txBody>
          <a:bodyPr spcFirstLastPara="1" wrap="square" lIns="91425" tIns="45700" rIns="91425" bIns="45700" anchor="t" anchorCtr="0">
            <a:normAutofit lnSpcReduction="10000"/>
          </a:bodyPr>
          <a:lstStyle/>
          <a:p>
            <a:pPr marL="457200" lvl="0" indent="-317500" algn="l" rtl="0">
              <a:lnSpc>
                <a:spcPct val="100000"/>
              </a:lnSpc>
              <a:spcBef>
                <a:spcPts val="0"/>
              </a:spcBef>
              <a:spcAft>
                <a:spcPts val="0"/>
              </a:spcAft>
              <a:buSzPts val="1400"/>
              <a:buFont typeface="Source Sans Pro"/>
              <a:buChar char="•"/>
            </a:pPr>
            <a:r>
              <a:rPr lang="en-US" sz="1400"/>
              <a:t>Researched collaboration cycle requirements for collaboration kick-off meeting</a:t>
            </a:r>
            <a:endParaRPr sz="1400"/>
          </a:p>
          <a:p>
            <a:pPr marL="457200" lvl="0" indent="-317500" algn="l" rtl="0">
              <a:lnSpc>
                <a:spcPct val="100000"/>
              </a:lnSpc>
              <a:spcBef>
                <a:spcPts val="0"/>
              </a:spcBef>
              <a:spcAft>
                <a:spcPts val="0"/>
              </a:spcAft>
              <a:buSzPts val="1400"/>
              <a:buFont typeface="Source Sans Pro"/>
              <a:buChar char="•"/>
            </a:pPr>
            <a:r>
              <a:rPr lang="en-US" sz="1400"/>
              <a:t>Met with Shira from VA Platform support; recommendation: collab kick-off delayed for MVP </a:t>
            </a:r>
            <a:endParaRPr sz="1400"/>
          </a:p>
          <a:p>
            <a:pPr marL="457200" lvl="0" indent="-317500" algn="l" rtl="0">
              <a:lnSpc>
                <a:spcPct val="100000"/>
              </a:lnSpc>
              <a:spcBef>
                <a:spcPts val="0"/>
              </a:spcBef>
              <a:spcAft>
                <a:spcPts val="0"/>
              </a:spcAft>
              <a:buSzPts val="1400"/>
              <a:buFont typeface="Source Sans Pro"/>
              <a:buChar char="•"/>
            </a:pPr>
            <a:r>
              <a:rPr lang="en-US" sz="1400"/>
              <a:t>Researched checkpoint criteria &amp; created phased checklist for first three tollgates</a:t>
            </a:r>
            <a:endParaRPr sz="1400"/>
          </a:p>
          <a:p>
            <a:pPr marL="457200" lvl="0" indent="-317500" algn="l" rtl="0">
              <a:lnSpc>
                <a:spcPct val="100000"/>
              </a:lnSpc>
              <a:spcBef>
                <a:spcPts val="0"/>
              </a:spcBef>
              <a:spcAft>
                <a:spcPts val="0"/>
              </a:spcAft>
              <a:buSzPts val="1400"/>
              <a:buFont typeface="Source Sans Pro"/>
              <a:buChar char="•"/>
            </a:pPr>
            <a:r>
              <a:rPr lang="en-US" sz="1400"/>
              <a:t>Held introductory meeting with Ryan Thurlwell (USDS Design Lead) to discuss collaboration cycle and current work in progress.</a:t>
            </a:r>
            <a:endParaRPr sz="1400"/>
          </a:p>
        </p:txBody>
      </p:sp>
      <p:sp>
        <p:nvSpPr>
          <p:cNvPr id="776" name="Google Shape;776;g104ea7f5008_2_41"/>
          <p:cNvSpPr txBox="1"/>
          <p:nvPr/>
        </p:nvSpPr>
        <p:spPr>
          <a:xfrm>
            <a:off x="4776600" y="2315575"/>
            <a:ext cx="3910200" cy="23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454454"/>
                </a:solidFill>
                <a:latin typeface="Source Sans Pro"/>
                <a:ea typeface="Source Sans Pro"/>
                <a:cs typeface="Source Sans Pro"/>
                <a:sym typeface="Source Sans Pro"/>
              </a:rPr>
              <a:t>Next steps:</a:t>
            </a:r>
            <a:endParaRPr sz="1000" b="1">
              <a:solidFill>
                <a:srgbClr val="454454"/>
              </a:solidFill>
              <a:latin typeface="Source Sans Pro"/>
              <a:ea typeface="Source Sans Pro"/>
              <a:cs typeface="Source Sans Pro"/>
              <a:sym typeface="Source Sans Pro"/>
            </a:endParaRPr>
          </a:p>
          <a:p>
            <a:pPr marL="457200" lvl="0" indent="-279400" algn="l" rtl="0">
              <a:spcBef>
                <a:spcPts val="0"/>
              </a:spcBef>
              <a:spcAft>
                <a:spcPts val="0"/>
              </a:spcAft>
              <a:buClr>
                <a:srgbClr val="454454"/>
              </a:buClr>
              <a:buSzPts val="800"/>
              <a:buFont typeface="Source Sans Pro"/>
              <a:buChar char="•"/>
            </a:pPr>
            <a:r>
              <a:rPr lang="en-US" sz="1000">
                <a:solidFill>
                  <a:srgbClr val="454454"/>
                </a:solidFill>
                <a:latin typeface="Source Sans Pro"/>
                <a:ea typeface="Source Sans Pro"/>
                <a:cs typeface="Source Sans Pro"/>
                <a:sym typeface="Source Sans Pro"/>
              </a:rPr>
              <a:t>Continue with Sprint 6 plan to test iterate, retest current homepage designs to settle into preferred design plan for MVP</a:t>
            </a:r>
            <a:endParaRPr sz="1000">
              <a:solidFill>
                <a:srgbClr val="454454"/>
              </a:solidFill>
              <a:latin typeface="Source Sans Pro"/>
              <a:ea typeface="Source Sans Pro"/>
              <a:cs typeface="Source Sans Pro"/>
              <a:sym typeface="Source Sans Pro"/>
            </a:endParaRPr>
          </a:p>
          <a:p>
            <a:pPr marL="457200" lvl="0" indent="-279400" algn="l" rtl="0">
              <a:spcBef>
                <a:spcPts val="0"/>
              </a:spcBef>
              <a:spcAft>
                <a:spcPts val="0"/>
              </a:spcAft>
              <a:buClr>
                <a:srgbClr val="454454"/>
              </a:buClr>
              <a:buSzPts val="800"/>
              <a:buFont typeface="Source Sans Pro"/>
              <a:buChar char="•"/>
            </a:pPr>
            <a:r>
              <a:rPr lang="en-US" sz="1000">
                <a:solidFill>
                  <a:srgbClr val="454454"/>
                </a:solidFill>
                <a:latin typeface="Source Sans Pro"/>
                <a:ea typeface="Source Sans Pro"/>
                <a:cs typeface="Source Sans Pro"/>
                <a:sym typeface="Source Sans Pro"/>
              </a:rPr>
              <a:t>Evaluate current and developing wireframe designs for cursory adaptability</a:t>
            </a:r>
            <a:endParaRPr sz="1000">
              <a:solidFill>
                <a:srgbClr val="454454"/>
              </a:solidFill>
              <a:latin typeface="Source Sans Pro"/>
              <a:ea typeface="Source Sans Pro"/>
              <a:cs typeface="Source Sans Pro"/>
              <a:sym typeface="Source Sans Pro"/>
            </a:endParaRPr>
          </a:p>
          <a:p>
            <a:pPr marL="457200" lvl="0" indent="-292100" algn="l" rtl="0">
              <a:spcBef>
                <a:spcPts val="0"/>
              </a:spcBef>
              <a:spcAft>
                <a:spcPts val="0"/>
              </a:spcAft>
              <a:buClr>
                <a:srgbClr val="454454"/>
              </a:buClr>
              <a:buSzPts val="1000"/>
              <a:buFont typeface="Source Sans Pro"/>
              <a:buChar char="•"/>
            </a:pPr>
            <a:r>
              <a:rPr lang="en-US" sz="1000">
                <a:solidFill>
                  <a:srgbClr val="454454"/>
                </a:solidFill>
                <a:latin typeface="Source Sans Pro"/>
                <a:ea typeface="Source Sans Pro"/>
                <a:cs typeface="Source Sans Pro"/>
                <a:sym typeface="Source Sans Pro"/>
              </a:rPr>
              <a:t>Brainstorm notification needs for work product.</a:t>
            </a:r>
            <a:endParaRPr sz="1000">
              <a:solidFill>
                <a:srgbClr val="454454"/>
              </a:solidFill>
              <a:latin typeface="Source Sans Pro"/>
              <a:ea typeface="Source Sans Pro"/>
              <a:cs typeface="Source Sans Pro"/>
              <a:sym typeface="Source Sans Pro"/>
            </a:endParaRPr>
          </a:p>
          <a:p>
            <a:pPr marL="457200" lvl="0" indent="-279400" algn="l" rtl="0">
              <a:spcBef>
                <a:spcPts val="0"/>
              </a:spcBef>
              <a:spcAft>
                <a:spcPts val="0"/>
              </a:spcAft>
              <a:buClr>
                <a:srgbClr val="454454"/>
              </a:buClr>
              <a:buSzPts val="800"/>
              <a:buFont typeface="Source Sans Pro"/>
              <a:buChar char="•"/>
            </a:pPr>
            <a:r>
              <a:rPr lang="en-US" sz="1000">
                <a:solidFill>
                  <a:srgbClr val="454454"/>
                </a:solidFill>
                <a:latin typeface="Source Sans Pro"/>
                <a:ea typeface="Source Sans Pro"/>
                <a:cs typeface="Source Sans Pro"/>
                <a:sym typeface="Source Sans Pro"/>
              </a:rPr>
              <a:t>Convene meeting with Ryan Thurlwell (USDS DEPO design Lead), VA-PO, product owner, and development team to discuss current product and collaboration timeline with other teams.</a:t>
            </a:r>
            <a:endParaRPr sz="1000">
              <a:solidFill>
                <a:srgbClr val="454454"/>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rgbClr val="454454"/>
              </a:solidFill>
              <a:latin typeface="Source Sans Pro"/>
              <a:ea typeface="Source Sans Pro"/>
              <a:cs typeface="Source Sans Pro"/>
              <a:sym typeface="Source Sans Pro"/>
            </a:endParaRPr>
          </a:p>
        </p:txBody>
      </p:sp>
      <p:sp>
        <p:nvSpPr>
          <p:cNvPr id="777" name="Google Shape;777;g104ea7f5008_2_41"/>
          <p:cNvSpPr txBox="1"/>
          <p:nvPr/>
        </p:nvSpPr>
        <p:spPr>
          <a:xfrm>
            <a:off x="940375" y="2315575"/>
            <a:ext cx="3910200" cy="23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Insights:</a:t>
            </a:r>
            <a:endParaRPr sz="1000" b="1">
              <a:solidFill>
                <a:schemeClr val="dk2"/>
              </a:solidFill>
              <a:latin typeface="Source Sans Pro"/>
              <a:ea typeface="Source Sans Pro"/>
              <a:cs typeface="Source Sans Pro"/>
              <a:sym typeface="Source Sans Pro"/>
            </a:endParaRPr>
          </a:p>
          <a:p>
            <a:pPr marL="457200" lvl="0" indent="-279400"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Landscape of My VA , Mobile, and notification functions remain undetermined and final decisions could affect  homepage design content decisions</a:t>
            </a:r>
            <a:endParaRPr sz="1000">
              <a:solidFill>
                <a:schemeClr val="dk2"/>
              </a:solidFill>
              <a:latin typeface="Source Sans Pro"/>
              <a:ea typeface="Source Sans Pro"/>
              <a:cs typeface="Source Sans Pro"/>
              <a:sym typeface="Source Sans Pro"/>
            </a:endParaRPr>
          </a:p>
          <a:p>
            <a:pPr marL="457200" lvl="0" indent="-279400"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Emphasized that we focus on deeper levels then return to homepage when higher level collaborative decisions are finalized</a:t>
            </a:r>
            <a:endParaRPr sz="1000">
              <a:solidFill>
                <a:schemeClr val="dk2"/>
              </a:solidFill>
              <a:latin typeface="Source Sans Pro"/>
              <a:ea typeface="Source Sans Pro"/>
              <a:cs typeface="Source Sans Pro"/>
              <a:sym typeface="Source Sans Pro"/>
            </a:endParaRPr>
          </a:p>
          <a:p>
            <a:pPr marL="457200" lvl="0" indent="-279400"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Test design schemes using adaptability settings (specifically 400% zoom and how items should shake out)</a:t>
            </a:r>
            <a:endParaRPr sz="1000">
              <a:solidFill>
                <a:schemeClr val="dk2"/>
              </a:solidFill>
              <a:latin typeface="Source Sans Pro"/>
              <a:ea typeface="Source Sans Pro"/>
              <a:cs typeface="Source Sans Pro"/>
              <a:sym typeface="Source Sans Pro"/>
            </a:endParaRPr>
          </a:p>
          <a:p>
            <a:pPr marL="457200" lvl="0" indent="-279400"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Use economy of word choice to save space</a:t>
            </a:r>
            <a:endParaRPr sz="1000">
              <a:solidFill>
                <a:schemeClr val="dk2"/>
              </a:solidFill>
              <a:latin typeface="Source Sans Pro"/>
              <a:ea typeface="Source Sans Pro"/>
              <a:cs typeface="Source Sans Pro"/>
              <a:sym typeface="Source Sans Pro"/>
            </a:endParaRPr>
          </a:p>
          <a:p>
            <a:pPr marL="457200" lvl="0" indent="-279400"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Think through notification scheme (all v. focus for content page)</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b="1">
              <a:solidFill>
                <a:srgbClr val="454454"/>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rgbClr val="454454"/>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fc6ce29be4_0_1459"/>
          <p:cNvSpPr txBox="1">
            <a:spLocks noGrp="1"/>
          </p:cNvSpPr>
          <p:nvPr>
            <p:ph type="body" idx="1"/>
          </p:nvPr>
        </p:nvSpPr>
        <p:spPr>
          <a:xfrm>
            <a:off x="521375" y="1888975"/>
            <a:ext cx="7902000" cy="25650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600"/>
              </a:spcBef>
              <a:spcAft>
                <a:spcPts val="0"/>
              </a:spcAft>
              <a:buSzPts val="2400"/>
              <a:buNone/>
            </a:pPr>
            <a:r>
              <a:rPr lang="en-US" sz="1600"/>
              <a:t>The tree test was built in Treejack by Optimal Workshop. To balance comprehensiveness with cognitive load, we decided to test no more than 20 tasks per study. Here's how we prioritized which tasks we should test first.</a:t>
            </a:r>
            <a:endParaRPr sz="1600"/>
          </a:p>
          <a:p>
            <a:pPr marL="457200" lvl="0" indent="-330200" algn="l" rtl="0">
              <a:lnSpc>
                <a:spcPct val="120000"/>
              </a:lnSpc>
              <a:spcBef>
                <a:spcPts val="600"/>
              </a:spcBef>
              <a:spcAft>
                <a:spcPts val="0"/>
              </a:spcAft>
              <a:buSzPts val="1600"/>
              <a:buChar char="•"/>
            </a:pPr>
            <a:r>
              <a:rPr lang="en-US" sz="1600"/>
              <a:t>We used top search terms to define top tasks, assuming that these are high-need, low-discoverability items. </a:t>
            </a:r>
            <a:endParaRPr sz="1600"/>
          </a:p>
          <a:p>
            <a:pPr marL="457200" lvl="0" indent="-330200" algn="l" rtl="0">
              <a:lnSpc>
                <a:spcPct val="120000"/>
              </a:lnSpc>
              <a:spcBef>
                <a:spcPts val="0"/>
              </a:spcBef>
              <a:spcAft>
                <a:spcPts val="0"/>
              </a:spcAft>
              <a:buSzPts val="1600"/>
              <a:buChar char="•"/>
            </a:pPr>
            <a:r>
              <a:rPr lang="en-US" sz="1600"/>
              <a:t>We prioritized tasks / topics that we had questions about.</a:t>
            </a:r>
            <a:endParaRPr sz="1600"/>
          </a:p>
          <a:p>
            <a:pPr marL="0" lvl="0" indent="0" algn="l" rtl="0">
              <a:lnSpc>
                <a:spcPct val="120000"/>
              </a:lnSpc>
              <a:spcBef>
                <a:spcPts val="600"/>
              </a:spcBef>
              <a:spcAft>
                <a:spcPts val="600"/>
              </a:spcAft>
              <a:buSzPts val="2400"/>
              <a:buNone/>
            </a:pPr>
            <a:endParaRPr sz="1600"/>
          </a:p>
        </p:txBody>
      </p:sp>
      <p:sp>
        <p:nvSpPr>
          <p:cNvPr id="346" name="Google Shape;346;gfc6ce29be4_0_1459"/>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a:t>
            </a:fld>
            <a:endParaRPr/>
          </a:p>
        </p:txBody>
      </p:sp>
      <p:sp>
        <p:nvSpPr>
          <p:cNvPr id="347" name="Google Shape;347;gfc6ce29be4_0_1459"/>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700"/>
              <a:buNone/>
            </a:pPr>
            <a:r>
              <a:rPr lang="en-US" sz="2500"/>
              <a:t>We used an asynchronous tree test to understand the discoverability of tasks and to validate the organization of information in the apartment.</a:t>
            </a:r>
            <a:endParaRPr sz="2500"/>
          </a:p>
        </p:txBody>
      </p:sp>
      <p:sp>
        <p:nvSpPr>
          <p:cNvPr id="348" name="Google Shape;348;gfc6ce29be4_0_1459"/>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SET UP: Methods</a:t>
            </a:r>
            <a:endParaRPr/>
          </a:p>
        </p:txBody>
      </p:sp>
      <p:pic>
        <p:nvPicPr>
          <p:cNvPr id="349" name="Google Shape;349;gfc6ce29be4_0_1459"/>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04360fa408_0_1"/>
          <p:cNvSpPr txBox="1">
            <a:spLocks noGrp="1"/>
          </p:cNvSpPr>
          <p:nvPr>
            <p:ph type="body" idx="1"/>
          </p:nvPr>
        </p:nvSpPr>
        <p:spPr>
          <a:xfrm>
            <a:off x="521375" y="1106225"/>
            <a:ext cx="4050600" cy="3347700"/>
          </a:xfrm>
          <a:prstGeom prst="rect">
            <a:avLst/>
          </a:prstGeom>
          <a:noFill/>
          <a:ln>
            <a:noFill/>
          </a:ln>
        </p:spPr>
        <p:txBody>
          <a:bodyPr spcFirstLastPara="1" wrap="square" lIns="91425" tIns="45700" rIns="91425" bIns="45700" anchor="t" anchorCtr="0">
            <a:normAutofit fontScale="62500" lnSpcReduction="20000"/>
          </a:bodyPr>
          <a:lstStyle/>
          <a:p>
            <a:pPr marL="457200" lvl="0" indent="-292100" algn="l" rtl="0">
              <a:lnSpc>
                <a:spcPct val="120000"/>
              </a:lnSpc>
              <a:spcBef>
                <a:spcPts val="0"/>
              </a:spcBef>
              <a:spcAft>
                <a:spcPts val="0"/>
              </a:spcAft>
              <a:buSzPct val="100000"/>
              <a:buFont typeface="Source Sans Pro"/>
              <a:buChar char="•"/>
            </a:pPr>
            <a:r>
              <a:rPr lang="en-US" sz="1600"/>
              <a:t>You need to see a podiatrist, but live 110 miles away from the closest VA podiatrist. You want to find out whether you're eligible to see a non-VA podiatrist. </a:t>
            </a:r>
            <a:r>
              <a:rPr lang="en-US" sz="1600" b="1"/>
              <a:t>(learning about community care)</a:t>
            </a:r>
            <a:endParaRPr sz="1600" b="1"/>
          </a:p>
          <a:p>
            <a:pPr marL="457200" lvl="0" indent="-292100" algn="l" rtl="0">
              <a:lnSpc>
                <a:spcPct val="120000"/>
              </a:lnSpc>
              <a:spcBef>
                <a:spcPts val="0"/>
              </a:spcBef>
              <a:spcAft>
                <a:spcPts val="0"/>
              </a:spcAft>
              <a:buSzPct val="100000"/>
              <a:buFont typeface="Source Sans Pro"/>
              <a:buChar char="•"/>
            </a:pPr>
            <a:r>
              <a:rPr lang="en-US" sz="1600"/>
              <a:t>You want to make an appointment with this podiatrist. </a:t>
            </a:r>
            <a:r>
              <a:rPr lang="en-US" sz="1600" b="1"/>
              <a:t>(viewing and managing appointments)</a:t>
            </a:r>
            <a:endParaRPr sz="1600" b="1"/>
          </a:p>
          <a:p>
            <a:pPr marL="457200" lvl="0" indent="-292100" algn="l" rtl="0">
              <a:lnSpc>
                <a:spcPct val="120000"/>
              </a:lnSpc>
              <a:spcBef>
                <a:spcPts val="0"/>
              </a:spcBef>
              <a:spcAft>
                <a:spcPts val="0"/>
              </a:spcAft>
              <a:buSzPct val="100000"/>
              <a:buFont typeface="Source Sans Pro"/>
              <a:buChar char="•"/>
            </a:pPr>
            <a:r>
              <a:rPr lang="en-US" sz="1600"/>
              <a:t>You have a 30% disability rating. You want to learn what health benefits your disability rating qualifies you for. </a:t>
            </a:r>
            <a:r>
              <a:rPr lang="en-US" sz="1600" b="1"/>
              <a:t>(learning about disability benefits)</a:t>
            </a:r>
            <a:endParaRPr sz="1600" b="1"/>
          </a:p>
          <a:p>
            <a:pPr marL="457200" lvl="0" indent="-292100" algn="l" rtl="0">
              <a:lnSpc>
                <a:spcPct val="120000"/>
              </a:lnSpc>
              <a:spcBef>
                <a:spcPts val="0"/>
              </a:spcBef>
              <a:spcAft>
                <a:spcPts val="0"/>
              </a:spcAft>
              <a:buSzPct val="100000"/>
              <a:buFont typeface="Source Sans Pro"/>
              <a:buChar char="•"/>
            </a:pPr>
            <a:r>
              <a:rPr lang="en-US" sz="1600"/>
              <a:t>Your VA doctor prescribed you a hearing aid. After a few months, the battery has died. You want to order a replacement battery. </a:t>
            </a:r>
            <a:r>
              <a:rPr lang="en-US" sz="1600" b="1"/>
              <a:t>(ordering health supplies)</a:t>
            </a:r>
            <a:endParaRPr sz="1600" b="1"/>
          </a:p>
          <a:p>
            <a:pPr marL="457200" lvl="0" indent="-292100" algn="l" rtl="0">
              <a:lnSpc>
                <a:spcPct val="120000"/>
              </a:lnSpc>
              <a:spcBef>
                <a:spcPts val="0"/>
              </a:spcBef>
              <a:spcAft>
                <a:spcPts val="0"/>
              </a:spcAft>
              <a:buSzPct val="100000"/>
              <a:buFont typeface="Source Sans Pro"/>
              <a:buChar char="•"/>
            </a:pPr>
            <a:r>
              <a:rPr lang="en-US" sz="1600"/>
              <a:t>Where would you order prosthetic socks? </a:t>
            </a:r>
            <a:r>
              <a:rPr lang="en-US" sz="1600" b="1"/>
              <a:t>(ordering health supplies)</a:t>
            </a:r>
            <a:endParaRPr sz="1600" b="1"/>
          </a:p>
          <a:p>
            <a:pPr marL="457200" lvl="0" indent="-292100" algn="l" rtl="0">
              <a:lnSpc>
                <a:spcPct val="120000"/>
              </a:lnSpc>
              <a:spcBef>
                <a:spcPts val="0"/>
              </a:spcBef>
              <a:spcAft>
                <a:spcPts val="0"/>
              </a:spcAft>
              <a:buSzPct val="100000"/>
              <a:buFont typeface="Source Sans Pro"/>
              <a:buChar char="•"/>
            </a:pPr>
            <a:r>
              <a:rPr lang="en-US" sz="1600"/>
              <a:t>You drove to your primary care appointment at VA. How would you go about getting reimbursed for gas? </a:t>
            </a:r>
            <a:r>
              <a:rPr lang="en-US" sz="1600" b="1"/>
              <a:t>(requesting travel pay)</a:t>
            </a:r>
            <a:endParaRPr sz="1600" b="1"/>
          </a:p>
          <a:p>
            <a:pPr marL="457200" lvl="0" indent="-292100" algn="l" rtl="0">
              <a:lnSpc>
                <a:spcPct val="120000"/>
              </a:lnSpc>
              <a:spcBef>
                <a:spcPts val="0"/>
              </a:spcBef>
              <a:spcAft>
                <a:spcPts val="0"/>
              </a:spcAft>
              <a:buSzPct val="100000"/>
              <a:buFont typeface="Source Sans Pro"/>
              <a:buChar char="•"/>
            </a:pPr>
            <a:r>
              <a:rPr lang="en-US" sz="1600"/>
              <a:t>You were notified that you have an outstanding amount for a VA appointment. You want to find out how much you owe.</a:t>
            </a:r>
            <a:r>
              <a:rPr lang="en-US" sz="1600" b="1"/>
              <a:t> (viewing medical copayments)</a:t>
            </a:r>
            <a:endParaRPr sz="1600" b="1"/>
          </a:p>
        </p:txBody>
      </p:sp>
      <p:sp>
        <p:nvSpPr>
          <p:cNvPr id="356" name="Google Shape;356;g104360fa408_0_1"/>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a:p>
        </p:txBody>
      </p:sp>
      <p:sp>
        <p:nvSpPr>
          <p:cNvPr id="357" name="Google Shape;357;g104360fa408_0_1"/>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Tasks</a:t>
            </a:r>
            <a:endParaRPr/>
          </a:p>
        </p:txBody>
      </p:sp>
      <p:sp>
        <p:nvSpPr>
          <p:cNvPr id="358" name="Google Shape;358;g104360fa408_0_1"/>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SET UP: Methods</a:t>
            </a:r>
            <a:endParaRPr/>
          </a:p>
        </p:txBody>
      </p:sp>
      <p:pic>
        <p:nvPicPr>
          <p:cNvPr id="359" name="Google Shape;359;g104360fa408_0_1"/>
          <p:cNvPicPr preferRelativeResize="0"/>
          <p:nvPr/>
        </p:nvPicPr>
        <p:blipFill rotWithShape="1">
          <a:blip r:embed="rId3">
            <a:alphaModFix/>
          </a:blip>
          <a:srcRect/>
          <a:stretch/>
        </p:blipFill>
        <p:spPr>
          <a:xfrm>
            <a:off x="6767312" y="4354914"/>
            <a:ext cx="1919475" cy="487261"/>
          </a:xfrm>
          <a:prstGeom prst="rect">
            <a:avLst/>
          </a:prstGeom>
          <a:noFill/>
          <a:ln>
            <a:noFill/>
          </a:ln>
        </p:spPr>
      </p:pic>
      <p:sp>
        <p:nvSpPr>
          <p:cNvPr id="360" name="Google Shape;360;g104360fa408_0_1"/>
          <p:cNvSpPr txBox="1">
            <a:spLocks noGrp="1"/>
          </p:cNvSpPr>
          <p:nvPr>
            <p:ph type="body" idx="1"/>
          </p:nvPr>
        </p:nvSpPr>
        <p:spPr>
          <a:xfrm>
            <a:off x="4668600" y="1106225"/>
            <a:ext cx="4050600" cy="3347700"/>
          </a:xfrm>
          <a:prstGeom prst="rect">
            <a:avLst/>
          </a:prstGeom>
          <a:noFill/>
          <a:ln>
            <a:noFill/>
          </a:ln>
        </p:spPr>
        <p:txBody>
          <a:bodyPr spcFirstLastPara="1" wrap="square" lIns="91425" tIns="45700" rIns="91425" bIns="45700" anchor="t" anchorCtr="0">
            <a:normAutofit/>
          </a:bodyPr>
          <a:lstStyle/>
          <a:p>
            <a:pPr marL="457200" lvl="0" indent="-293370" algn="l" rtl="0">
              <a:lnSpc>
                <a:spcPct val="110000"/>
              </a:lnSpc>
              <a:spcBef>
                <a:spcPts val="0"/>
              </a:spcBef>
              <a:spcAft>
                <a:spcPts val="0"/>
              </a:spcAft>
              <a:buSzPts val="1020"/>
              <a:buChar char="•"/>
            </a:pPr>
            <a:r>
              <a:rPr lang="en-US" sz="1020"/>
              <a:t>You need to go to the dentist. How would you find out what coverage you qualify for? </a:t>
            </a:r>
            <a:r>
              <a:rPr lang="en-US" sz="1020" b="1"/>
              <a:t>(learning about dental benefits)</a:t>
            </a:r>
            <a:endParaRPr sz="1020" b="1"/>
          </a:p>
          <a:p>
            <a:pPr marL="457200" lvl="0" indent="-293370" algn="l" rtl="0">
              <a:lnSpc>
                <a:spcPct val="110000"/>
              </a:lnSpc>
              <a:spcBef>
                <a:spcPts val="0"/>
              </a:spcBef>
              <a:spcAft>
                <a:spcPts val="0"/>
              </a:spcAft>
              <a:buSzPts val="1020"/>
              <a:buChar char="•"/>
            </a:pPr>
            <a:r>
              <a:rPr lang="en-US" sz="1020"/>
              <a:t>A Veteran you care for was just diagnosed with PTSD. You want to learn more about this condition. </a:t>
            </a:r>
            <a:r>
              <a:rPr lang="en-US" sz="1020" b="1"/>
              <a:t>(learning about specific health conditions (i.e., research health))</a:t>
            </a:r>
            <a:endParaRPr sz="1020" b="1"/>
          </a:p>
          <a:p>
            <a:pPr marL="457200" lvl="0" indent="-293370" algn="l" rtl="0">
              <a:lnSpc>
                <a:spcPct val="110000"/>
              </a:lnSpc>
              <a:spcBef>
                <a:spcPts val="0"/>
              </a:spcBef>
              <a:spcAft>
                <a:spcPts val="0"/>
              </a:spcAft>
              <a:buSzPts val="1020"/>
              <a:buChar char="•"/>
            </a:pPr>
            <a:r>
              <a:rPr lang="en-US" sz="1020"/>
              <a:t>Your doctor told you that you have high blood pressure and asked you to enter those numbers online between visits. </a:t>
            </a:r>
            <a:r>
              <a:rPr lang="en-US" sz="1020" b="1"/>
              <a:t>(tracking self-entered health data)</a:t>
            </a:r>
            <a:endParaRPr sz="1020" b="1"/>
          </a:p>
          <a:p>
            <a:pPr marL="457200" lvl="0" indent="-293370" algn="l" rtl="0">
              <a:lnSpc>
                <a:spcPct val="110000"/>
              </a:lnSpc>
              <a:spcBef>
                <a:spcPts val="0"/>
              </a:spcBef>
              <a:spcAft>
                <a:spcPts val="0"/>
              </a:spcAft>
              <a:buSzPts val="1020"/>
              <a:buChar char="•"/>
            </a:pPr>
            <a:r>
              <a:rPr lang="en-US" sz="1020"/>
              <a:t>You want to subscribe to the My HealtheVet newsletter. </a:t>
            </a:r>
            <a:r>
              <a:rPr lang="en-US" sz="1020" b="1"/>
              <a:t>(reading or subscribing to the MHV newsletter)</a:t>
            </a:r>
            <a:endParaRPr sz="1020" b="1"/>
          </a:p>
          <a:p>
            <a:pPr marL="457200" lvl="0" indent="-293370" algn="l" rtl="0">
              <a:lnSpc>
                <a:spcPct val="110000"/>
              </a:lnSpc>
              <a:spcBef>
                <a:spcPts val="0"/>
              </a:spcBef>
              <a:spcAft>
                <a:spcPts val="0"/>
              </a:spcAft>
              <a:buSzPts val="1020"/>
              <a:buChar char="•"/>
            </a:pPr>
            <a:r>
              <a:rPr lang="en-US" sz="1020"/>
              <a:t>You had some blood tests done at VA this week and you want to see those results.</a:t>
            </a:r>
            <a:r>
              <a:rPr lang="en-US" sz="1020" b="1"/>
              <a:t> (viewing labs &amp; test results)</a:t>
            </a:r>
            <a:endParaRPr sz="1020" b="1"/>
          </a:p>
          <a:p>
            <a:pPr marL="457200" lvl="0" indent="-293370" algn="l" rtl="0">
              <a:lnSpc>
                <a:spcPct val="110000"/>
              </a:lnSpc>
              <a:spcBef>
                <a:spcPts val="0"/>
              </a:spcBef>
              <a:spcAft>
                <a:spcPts val="0"/>
              </a:spcAft>
              <a:buSzPts val="1020"/>
              <a:buChar char="•"/>
            </a:pPr>
            <a:r>
              <a:rPr lang="en-US" sz="1020"/>
              <a:t>You got married and you want to add your spouse as a dependent. </a:t>
            </a:r>
            <a:r>
              <a:rPr lang="en-US" sz="1020" b="1"/>
              <a:t>(managing benefits)</a:t>
            </a:r>
            <a:endParaRPr sz="1020" b="1"/>
          </a:p>
          <a:p>
            <a:pPr marL="457200" lvl="0" indent="-293370" algn="l" rtl="0">
              <a:lnSpc>
                <a:spcPct val="110000"/>
              </a:lnSpc>
              <a:spcBef>
                <a:spcPts val="0"/>
              </a:spcBef>
              <a:spcAft>
                <a:spcPts val="0"/>
              </a:spcAft>
              <a:buSzPts val="1020"/>
              <a:buChar char="•"/>
            </a:pPr>
            <a:r>
              <a:rPr lang="en-US" sz="1020"/>
              <a:t>Where would you expect to find information about COVID-19 vaccines? </a:t>
            </a:r>
            <a:r>
              <a:rPr lang="en-US" sz="1020" b="1"/>
              <a:t>(learning about COVID-19 vaccines)</a:t>
            </a:r>
            <a:endParaRPr sz="102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fc6ce29be4_0_1469"/>
          <p:cNvSpPr txBox="1">
            <a:spLocks noGrp="1"/>
          </p:cNvSpPr>
          <p:nvPr>
            <p:ph type="body" idx="1"/>
          </p:nvPr>
        </p:nvSpPr>
        <p:spPr>
          <a:xfrm>
            <a:off x="541448" y="1494472"/>
            <a:ext cx="7902000" cy="33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00"/>
              </a:spcBef>
              <a:spcAft>
                <a:spcPts val="0"/>
              </a:spcAft>
              <a:buSzPts val="2400"/>
              <a:buNone/>
            </a:pPr>
            <a:r>
              <a:rPr lang="en-US" sz="1600"/>
              <a:t>We recruited participants through Perigean for diversity within 5 variables:</a:t>
            </a:r>
            <a:endParaRPr sz="1600"/>
          </a:p>
          <a:p>
            <a:pPr marL="457200" lvl="0" indent="-381000" algn="l" rtl="0">
              <a:lnSpc>
                <a:spcPct val="100000"/>
              </a:lnSpc>
              <a:spcBef>
                <a:spcPts val="0"/>
              </a:spcBef>
              <a:spcAft>
                <a:spcPts val="0"/>
              </a:spcAft>
              <a:buSzPts val="2400"/>
              <a:buChar char="•"/>
            </a:pPr>
            <a:r>
              <a:rPr lang="en-US" sz="1600"/>
              <a:t>User Role</a:t>
            </a:r>
            <a:endParaRPr/>
          </a:p>
          <a:p>
            <a:pPr marL="457200" lvl="0" indent="-381000" algn="l" rtl="0">
              <a:lnSpc>
                <a:spcPct val="100000"/>
              </a:lnSpc>
              <a:spcBef>
                <a:spcPts val="0"/>
              </a:spcBef>
              <a:spcAft>
                <a:spcPts val="0"/>
              </a:spcAft>
              <a:buSzPts val="2400"/>
              <a:buChar char="•"/>
            </a:pPr>
            <a:r>
              <a:rPr lang="en-US" sz="1600"/>
              <a:t>Familiarity with MHV</a:t>
            </a:r>
            <a:endParaRPr/>
          </a:p>
          <a:p>
            <a:pPr marL="457200" lvl="0" indent="-381000" algn="l" rtl="0">
              <a:lnSpc>
                <a:spcPct val="100000"/>
              </a:lnSpc>
              <a:spcBef>
                <a:spcPts val="0"/>
              </a:spcBef>
              <a:spcAft>
                <a:spcPts val="0"/>
              </a:spcAft>
              <a:buSzPts val="2400"/>
              <a:buChar char="•"/>
            </a:pPr>
            <a:r>
              <a:rPr lang="en-US" sz="1600"/>
              <a:t>Number of years with the VA/eras of service</a:t>
            </a:r>
            <a:endParaRPr/>
          </a:p>
          <a:p>
            <a:pPr marL="457200" lvl="0" indent="-381000" algn="l" rtl="0">
              <a:lnSpc>
                <a:spcPct val="100000"/>
              </a:lnSpc>
              <a:spcBef>
                <a:spcPts val="0"/>
              </a:spcBef>
              <a:spcAft>
                <a:spcPts val="0"/>
              </a:spcAft>
              <a:buSzPts val="2400"/>
              <a:buChar char="•"/>
            </a:pPr>
            <a:r>
              <a:rPr lang="en-US" sz="1600"/>
              <a:t>Use of VA Benefits</a:t>
            </a:r>
            <a:endParaRPr/>
          </a:p>
          <a:p>
            <a:pPr marL="457200" lvl="0" indent="-381000" algn="l" rtl="0">
              <a:lnSpc>
                <a:spcPct val="100000"/>
              </a:lnSpc>
              <a:spcBef>
                <a:spcPts val="0"/>
              </a:spcBef>
              <a:spcAft>
                <a:spcPts val="0"/>
              </a:spcAft>
              <a:buSzPts val="2400"/>
              <a:buChar char="•"/>
            </a:pPr>
            <a:r>
              <a:rPr lang="en-US" sz="1600"/>
              <a:t>Caregiver and dependent needs</a:t>
            </a:r>
            <a:endParaRPr/>
          </a:p>
          <a:p>
            <a:pPr marL="0" lvl="0" indent="0" algn="l" rtl="0">
              <a:lnSpc>
                <a:spcPct val="100000"/>
              </a:lnSpc>
              <a:spcBef>
                <a:spcPts val="600"/>
              </a:spcBef>
              <a:spcAft>
                <a:spcPts val="0"/>
              </a:spcAft>
              <a:buSzPts val="2400"/>
              <a:buNone/>
            </a:pPr>
            <a:endParaRPr sz="1600"/>
          </a:p>
          <a:p>
            <a:pPr marL="0" lvl="0" indent="0" algn="l" rtl="0">
              <a:lnSpc>
                <a:spcPct val="100000"/>
              </a:lnSpc>
              <a:spcBef>
                <a:spcPts val="600"/>
              </a:spcBef>
              <a:spcAft>
                <a:spcPts val="0"/>
              </a:spcAft>
              <a:buSzPts val="2400"/>
              <a:buNone/>
            </a:pPr>
            <a:r>
              <a:rPr lang="en-US" sz="1600"/>
              <a:t>The insights from this study do not include perspectives of:</a:t>
            </a:r>
            <a:endParaRPr sz="1600"/>
          </a:p>
          <a:p>
            <a:pPr marL="457200" lvl="0" indent="-330200" algn="l" rtl="0">
              <a:lnSpc>
                <a:spcPct val="100000"/>
              </a:lnSpc>
              <a:spcBef>
                <a:spcPts val="600"/>
              </a:spcBef>
              <a:spcAft>
                <a:spcPts val="0"/>
              </a:spcAft>
              <a:buSzPts val="1600"/>
              <a:buChar char="•"/>
            </a:pPr>
            <a:r>
              <a:rPr lang="en-US" sz="1600"/>
              <a:t>Participants using assistive technology</a:t>
            </a:r>
            <a:endParaRPr sz="1600"/>
          </a:p>
        </p:txBody>
      </p:sp>
      <p:sp>
        <p:nvSpPr>
          <p:cNvPr id="367" name="Google Shape;367;gfc6ce29be4_0_1469"/>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8</a:t>
            </a:fld>
            <a:endParaRPr/>
          </a:p>
        </p:txBody>
      </p:sp>
      <p:sp>
        <p:nvSpPr>
          <p:cNvPr id="368" name="Google Shape;368;gfc6ce29be4_0_1469"/>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00000"/>
              <a:buNone/>
            </a:pPr>
            <a:r>
              <a:rPr lang="en-US"/>
              <a:t>Participants were required to have applied for or be currently enrolled in VA health care.</a:t>
            </a:r>
            <a:endParaRPr/>
          </a:p>
        </p:txBody>
      </p:sp>
      <p:sp>
        <p:nvSpPr>
          <p:cNvPr id="369" name="Google Shape;369;gfc6ce29be4_0_1469"/>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SET UP: Recruitment</a:t>
            </a:r>
            <a:endParaRPr/>
          </a:p>
        </p:txBody>
      </p:sp>
      <p:pic>
        <p:nvPicPr>
          <p:cNvPr id="370" name="Google Shape;370;gfc6ce29be4_0_1469"/>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fc6ce29be4_0_1478"/>
          <p:cNvSpPr txBox="1">
            <a:spLocks noGrp="1"/>
          </p:cNvSpPr>
          <p:nvPr>
            <p:ph type="body" idx="1"/>
          </p:nvPr>
        </p:nvSpPr>
        <p:spPr>
          <a:xfrm>
            <a:off x="521373" y="1106222"/>
            <a:ext cx="7902000" cy="3347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SzPts val="275"/>
              <a:buNone/>
            </a:pPr>
            <a:r>
              <a:rPr lang="en-US" sz="1000"/>
              <a:t>Gender</a:t>
            </a:r>
            <a:endParaRPr sz="1000"/>
          </a:p>
          <a:p>
            <a:pPr marL="457200" lvl="0" indent="-292100" algn="l" rtl="0">
              <a:lnSpc>
                <a:spcPct val="100000"/>
              </a:lnSpc>
              <a:spcBef>
                <a:spcPts val="600"/>
              </a:spcBef>
              <a:spcAft>
                <a:spcPts val="0"/>
              </a:spcAft>
              <a:buSzPts val="1000"/>
              <a:buChar char="•"/>
            </a:pPr>
            <a:r>
              <a:rPr lang="en-US" sz="1000"/>
              <a:t>30 participants identified as male</a:t>
            </a:r>
            <a:endParaRPr sz="1000"/>
          </a:p>
          <a:p>
            <a:pPr marL="457200" lvl="0" indent="-292100" algn="l" rtl="0">
              <a:lnSpc>
                <a:spcPct val="100000"/>
              </a:lnSpc>
              <a:spcBef>
                <a:spcPts val="0"/>
              </a:spcBef>
              <a:spcAft>
                <a:spcPts val="0"/>
              </a:spcAft>
              <a:buSzPts val="1000"/>
              <a:buChar char="•"/>
            </a:pPr>
            <a:r>
              <a:rPr lang="en-US" sz="1000"/>
              <a:t>15 participants identified as female</a:t>
            </a:r>
            <a:endParaRPr sz="1000"/>
          </a:p>
          <a:p>
            <a:pPr marL="457200" lvl="0" indent="-292100" algn="l" rtl="0">
              <a:lnSpc>
                <a:spcPct val="100000"/>
              </a:lnSpc>
              <a:spcBef>
                <a:spcPts val="0"/>
              </a:spcBef>
              <a:spcAft>
                <a:spcPts val="0"/>
              </a:spcAft>
              <a:buSzPts val="1000"/>
              <a:buChar char="•"/>
            </a:pPr>
            <a:r>
              <a:rPr lang="en-US" sz="1000"/>
              <a:t>1 participant identified as other</a:t>
            </a:r>
            <a:endParaRPr sz="1000"/>
          </a:p>
          <a:p>
            <a:pPr marL="457200" lvl="0" indent="-292100" algn="l" rtl="0">
              <a:lnSpc>
                <a:spcPct val="100000"/>
              </a:lnSpc>
              <a:spcBef>
                <a:spcPts val="0"/>
              </a:spcBef>
              <a:spcAft>
                <a:spcPts val="0"/>
              </a:spcAft>
              <a:buSzPts val="1000"/>
              <a:buChar char="•"/>
            </a:pPr>
            <a:r>
              <a:rPr lang="en-US" sz="1000"/>
              <a:t>1 participant preferred not to answer</a:t>
            </a:r>
            <a:endParaRPr sz="1000"/>
          </a:p>
          <a:p>
            <a:pPr marL="0" lvl="0" indent="0" algn="l" rtl="0">
              <a:lnSpc>
                <a:spcPct val="100000"/>
              </a:lnSpc>
              <a:spcBef>
                <a:spcPts val="600"/>
              </a:spcBef>
              <a:spcAft>
                <a:spcPts val="0"/>
              </a:spcAft>
              <a:buSzPts val="275"/>
              <a:buNone/>
            </a:pPr>
            <a:endParaRPr sz="1000"/>
          </a:p>
          <a:p>
            <a:pPr marL="0" lvl="0" indent="0" algn="l" rtl="0">
              <a:lnSpc>
                <a:spcPct val="120000"/>
              </a:lnSpc>
              <a:spcBef>
                <a:spcPts val="0"/>
              </a:spcBef>
              <a:spcAft>
                <a:spcPts val="0"/>
              </a:spcAft>
              <a:buSzPts val="600"/>
              <a:buNone/>
            </a:pPr>
            <a:r>
              <a:rPr lang="en-US" sz="1000"/>
              <a:t>Age</a:t>
            </a:r>
            <a:endParaRPr sz="1000"/>
          </a:p>
          <a:p>
            <a:pPr marL="457200" lvl="0" indent="-292100" algn="l" rtl="0">
              <a:lnSpc>
                <a:spcPct val="120000"/>
              </a:lnSpc>
              <a:spcBef>
                <a:spcPts val="0"/>
              </a:spcBef>
              <a:spcAft>
                <a:spcPts val="0"/>
              </a:spcAft>
              <a:buSzPts val="1000"/>
              <a:buChar char="•"/>
            </a:pPr>
            <a:r>
              <a:rPr lang="en-US" sz="1000"/>
              <a:t>25-34: 7 participants</a:t>
            </a:r>
            <a:endParaRPr sz="1000"/>
          </a:p>
          <a:p>
            <a:pPr marL="457200" lvl="0" indent="-292100" algn="l" rtl="0">
              <a:lnSpc>
                <a:spcPct val="120000"/>
              </a:lnSpc>
              <a:spcBef>
                <a:spcPts val="0"/>
              </a:spcBef>
              <a:spcAft>
                <a:spcPts val="0"/>
              </a:spcAft>
              <a:buSzPts val="1000"/>
              <a:buChar char="•"/>
            </a:pPr>
            <a:r>
              <a:rPr lang="en-US" sz="1000"/>
              <a:t>35-44: 14 participants</a:t>
            </a:r>
            <a:endParaRPr sz="1000"/>
          </a:p>
          <a:p>
            <a:pPr marL="457200" lvl="0" indent="-292100" algn="l" rtl="0">
              <a:lnSpc>
                <a:spcPct val="120000"/>
              </a:lnSpc>
              <a:spcBef>
                <a:spcPts val="0"/>
              </a:spcBef>
              <a:spcAft>
                <a:spcPts val="0"/>
              </a:spcAft>
              <a:buSzPts val="1000"/>
              <a:buChar char="•"/>
            </a:pPr>
            <a:r>
              <a:rPr lang="en-US" sz="1000"/>
              <a:t>45-54: 5 participants</a:t>
            </a:r>
            <a:endParaRPr sz="1000"/>
          </a:p>
          <a:p>
            <a:pPr marL="457200" lvl="0" indent="-292100" algn="l" rtl="0">
              <a:lnSpc>
                <a:spcPct val="120000"/>
              </a:lnSpc>
              <a:spcBef>
                <a:spcPts val="0"/>
              </a:spcBef>
              <a:spcAft>
                <a:spcPts val="0"/>
              </a:spcAft>
              <a:buSzPts val="1000"/>
              <a:buChar char="•"/>
            </a:pPr>
            <a:r>
              <a:rPr lang="en-US" sz="1000"/>
              <a:t>55-64: 9 participants</a:t>
            </a:r>
            <a:endParaRPr sz="1000"/>
          </a:p>
          <a:p>
            <a:pPr marL="457200" lvl="0" indent="-292100" algn="l" rtl="0">
              <a:lnSpc>
                <a:spcPct val="120000"/>
              </a:lnSpc>
              <a:spcBef>
                <a:spcPts val="0"/>
              </a:spcBef>
              <a:spcAft>
                <a:spcPts val="0"/>
              </a:spcAft>
              <a:buSzPts val="1000"/>
              <a:buChar char="•"/>
            </a:pPr>
            <a:r>
              <a:rPr lang="en-US" sz="1000"/>
              <a:t>65-74: 7 participants</a:t>
            </a:r>
            <a:endParaRPr sz="1000"/>
          </a:p>
          <a:p>
            <a:pPr marL="457200" lvl="0" indent="-292100" algn="l" rtl="0">
              <a:lnSpc>
                <a:spcPct val="120000"/>
              </a:lnSpc>
              <a:spcBef>
                <a:spcPts val="0"/>
              </a:spcBef>
              <a:spcAft>
                <a:spcPts val="0"/>
              </a:spcAft>
              <a:buSzPts val="1000"/>
              <a:buChar char="•"/>
            </a:pPr>
            <a:r>
              <a:rPr lang="en-US" sz="1000"/>
              <a:t>75 or older: 3 participants</a:t>
            </a:r>
            <a:endParaRPr sz="1000"/>
          </a:p>
          <a:p>
            <a:pPr marL="457200" lvl="0" indent="-292100" algn="l" rtl="0">
              <a:lnSpc>
                <a:spcPct val="120000"/>
              </a:lnSpc>
              <a:spcBef>
                <a:spcPts val="0"/>
              </a:spcBef>
              <a:spcAft>
                <a:spcPts val="0"/>
              </a:spcAft>
              <a:buSzPts val="1000"/>
              <a:buChar char="•"/>
            </a:pPr>
            <a:r>
              <a:rPr lang="en-US" sz="1000"/>
              <a:t>Undisclosed: 2 participants</a:t>
            </a:r>
            <a:endParaRPr sz="1000"/>
          </a:p>
          <a:p>
            <a:pPr marL="0" lvl="0" indent="0" algn="l" rtl="0">
              <a:lnSpc>
                <a:spcPct val="120000"/>
              </a:lnSpc>
              <a:spcBef>
                <a:spcPts val="0"/>
              </a:spcBef>
              <a:spcAft>
                <a:spcPts val="0"/>
              </a:spcAft>
              <a:buSzPts val="600"/>
              <a:buNone/>
            </a:pPr>
            <a:endParaRPr sz="1000"/>
          </a:p>
          <a:p>
            <a:pPr marL="285750" lvl="0" indent="-247650" algn="l" rtl="0">
              <a:lnSpc>
                <a:spcPct val="120000"/>
              </a:lnSpc>
              <a:spcBef>
                <a:spcPts val="0"/>
              </a:spcBef>
              <a:spcAft>
                <a:spcPts val="0"/>
              </a:spcAft>
              <a:buSzPts val="600"/>
              <a:buNone/>
            </a:pPr>
            <a:endParaRPr sz="1000"/>
          </a:p>
        </p:txBody>
      </p:sp>
      <p:sp>
        <p:nvSpPr>
          <p:cNvPr id="377" name="Google Shape;377;gfc6ce29be4_0_1478"/>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9</a:t>
            </a:fld>
            <a:endParaRPr/>
          </a:p>
        </p:txBody>
      </p:sp>
      <p:sp>
        <p:nvSpPr>
          <p:cNvPr id="378" name="Google Shape;378;gfc6ce29be4_0_1478"/>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33 participants were included; 16 excluded.</a:t>
            </a:r>
            <a:endParaRPr/>
          </a:p>
        </p:txBody>
      </p:sp>
      <p:sp>
        <p:nvSpPr>
          <p:cNvPr id="379" name="Google Shape;379;gfc6ce29be4_0_1478"/>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RESEARCH SET UP: Participants</a:t>
            </a:r>
            <a:endParaRPr/>
          </a:p>
        </p:txBody>
      </p:sp>
      <p:pic>
        <p:nvPicPr>
          <p:cNvPr id="380" name="Google Shape;380;gfc6ce29be4_0_1478"/>
          <p:cNvPicPr preferRelativeResize="0"/>
          <p:nvPr/>
        </p:nvPicPr>
        <p:blipFill rotWithShape="1">
          <a:blip r:embed="rId3">
            <a:alphaModFix/>
          </a:blip>
          <a:srcRect/>
          <a:stretch/>
        </p:blipFill>
        <p:spPr>
          <a:xfrm>
            <a:off x="6767312" y="4354914"/>
            <a:ext cx="1919475" cy="487261"/>
          </a:xfrm>
          <a:prstGeom prst="rect">
            <a:avLst/>
          </a:prstGeom>
          <a:noFill/>
          <a:ln>
            <a:noFill/>
          </a:ln>
        </p:spPr>
      </p:pic>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3968</Words>
  <Application>Microsoft Office PowerPoint</Application>
  <PresentationFormat>On-screen Show (16:9)</PresentationFormat>
  <Paragraphs>381</Paragraphs>
  <Slides>57</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Times New Roman</vt:lpstr>
      <vt:lpstr>Arial</vt:lpstr>
      <vt:lpstr>Bitter</vt:lpstr>
      <vt:lpstr>Calibri</vt:lpstr>
      <vt:lpstr>Source Sans Pro</vt:lpstr>
      <vt:lpstr>Brown Bag Template</vt:lpstr>
      <vt:lpstr>POC Design- Health Apartment</vt:lpstr>
      <vt:lpstr>Synthesize IA tree test and infuse learnings into Site Map, POC Design PPT, and concepts to address user feedback in Health Apartment POC Design homepage</vt:lpstr>
      <vt:lpstr>Table of Contents </vt:lpstr>
      <vt:lpstr>Research set up</vt:lpstr>
      <vt:lpstr>Research to validate POC IA and findability</vt:lpstr>
      <vt:lpstr>We used an asynchronous tree test to understand the discoverability of tasks and to validate the organization of information in the apartment.</vt:lpstr>
      <vt:lpstr>Tasks</vt:lpstr>
      <vt:lpstr>Participants were required to have applied for or be currently enrolled in VA health care.</vt:lpstr>
      <vt:lpstr>33 participants were included; 16 excluded.</vt:lpstr>
      <vt:lpstr>Research activities</vt:lpstr>
      <vt:lpstr>We designed our study around findings from the generative research.</vt:lpstr>
      <vt:lpstr>We sought and dove deep into the findings from other teams’ research studies, including MyVA 2.0 and the VA Welcome Kit.</vt:lpstr>
      <vt:lpstr>MyVA Personalization 2.0 Card Sort</vt:lpstr>
      <vt:lpstr>VA Welcome Kit</vt:lpstr>
      <vt:lpstr>We analyzed the raw data from Optimal Workshop, organized findings based on themes and trends, and synthesized key insights.</vt:lpstr>
      <vt:lpstr>Insights and opportunities</vt:lpstr>
      <vt:lpstr>Summary </vt:lpstr>
      <vt:lpstr>Users are task-oriented but most seek information before doing a task.</vt:lpstr>
      <vt:lpstr>The most frequently sorted "Health" cards* were separated in the IA, causing confusion and ambiguity across the top-level sections.</vt:lpstr>
      <vt:lpstr>The deeper the nesting, higher the failure rate.</vt:lpstr>
      <vt:lpstr>"Help and resources" is not helpful unless users know what specific information it offers.</vt:lpstr>
      <vt:lpstr>User experience (UX) and information architecture (IA) are independent of one another and need to be handled separately.</vt:lpstr>
      <vt:lpstr>Attempts to show everything at once is actually causing cognitive fatigue.</vt:lpstr>
      <vt:lpstr>Additional Observations</vt:lpstr>
      <vt:lpstr>HMW...</vt:lpstr>
      <vt:lpstr>Iterate Health Apartment POC Design homepage wireframes from low to mid level of fidelity for both authenticated and unauthenticated user experiences</vt:lpstr>
      <vt:lpstr> Captured Learnings</vt:lpstr>
      <vt:lpstr>Link to Mural</vt:lpstr>
      <vt:lpstr>IA Concept 2</vt:lpstr>
      <vt:lpstr>IA Concept 2: Description</vt:lpstr>
      <vt:lpstr>IA Concept 2: Future Tests</vt:lpstr>
      <vt:lpstr> IA Concept 3</vt:lpstr>
      <vt:lpstr>IA Concept 3: Description</vt:lpstr>
      <vt:lpstr>IA Concept 3: Future Tests</vt:lpstr>
      <vt:lpstr> Impacts/Changes</vt:lpstr>
      <vt:lpstr> Concepts to Address User Feedback</vt:lpstr>
      <vt:lpstr> Recommended next steps</vt:lpstr>
      <vt:lpstr>Concept 1 Wireframes</vt:lpstr>
      <vt:lpstr>Concept 1 Description</vt:lpstr>
      <vt:lpstr>Concept 2 Wireframes</vt:lpstr>
      <vt:lpstr>Concept 2: Descriptions</vt:lpstr>
      <vt:lpstr>Concept 3 Wireframes</vt:lpstr>
      <vt:lpstr>Concept 3 Description</vt:lpstr>
      <vt:lpstr>Link to Mural</vt:lpstr>
      <vt:lpstr>Review MyVA and prepare for future OCTO engagement with MyVA team</vt:lpstr>
      <vt:lpstr>MyVA and APT (Concept) Overlap</vt:lpstr>
      <vt:lpstr>MyVA Auth/UnAuth Observations</vt:lpstr>
      <vt:lpstr>MyVA/APT Questions and Proposals</vt:lpstr>
      <vt:lpstr>Synthesize navigation system research and identify additional impacts on Health Apartment POC Design</vt:lpstr>
      <vt:lpstr>Learnings</vt:lpstr>
      <vt:lpstr>Define and align on clear acceptance criteria for  Health Apartment POC Design and capture in POC Design PPT</vt:lpstr>
      <vt:lpstr>POC Design Priority</vt:lpstr>
      <vt:lpstr>POC Design Priority: Remaining Questions and Next Steps</vt:lpstr>
      <vt:lpstr>Infuse approach to developing Health Apartment POC Design with VA.gov user research / testing processes, methods, and tools</vt:lpstr>
      <vt:lpstr>POC Design (Implement VA research approach)</vt:lpstr>
      <vt:lpstr>Prepare for "2-Discover" Step in Collaboration Cycle</vt:lpstr>
      <vt:lpstr>Collaboration Cycle: 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 Design- Health Apartment</dc:title>
  <dc:creator>Ad Hoc LLC</dc:creator>
  <cp:lastModifiedBy>Tami Corson</cp:lastModifiedBy>
  <cp:revision>1</cp:revision>
  <dcterms:created xsi:type="dcterms:W3CDTF">2018-02-02T22:31:38Z</dcterms:created>
  <dcterms:modified xsi:type="dcterms:W3CDTF">2021-12-01T02:17:39Z</dcterms:modified>
</cp:coreProperties>
</file>